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Robot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70952D-D49E-452F-B3F2-26B105584EAE}">
  <a:tblStyle styleId="{BF70952D-D49E-452F-B3F2-26B105584EA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Robo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italic.fntdata"/><Relationship Id="rId102" Type="http://schemas.openxmlformats.org/officeDocument/2006/relationships/font" Target="fonts/Roboto-bold.fntdata"/><Relationship Id="rId101" Type="http://schemas.openxmlformats.org/officeDocument/2006/relationships/font" Target="fonts/Roboto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roceedings.mlr.press/v97/recht19a/recht19a.pdf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f4fc5446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f4fc5446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86c0c3f75_0_3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86c0c3f75_0_3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86c0c3f75_0_3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86c0c3f75_0_3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86c0c3f7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86c0c3f7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86c0c3f7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86c0c3f7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86c0c3f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86c0c3f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86c0c3f75_0_3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86c0c3f75_0_3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86c0c3f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86c0c3f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86c0c3f75_0_3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86c0c3f75_0_3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types of uncertainty – </a:t>
            </a:r>
            <a:r>
              <a:rPr lang="en"/>
              <a:t>correlated</a:t>
            </a:r>
            <a:r>
              <a:rPr lang="en"/>
              <a:t> and uncorrelated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86c0c3f75_0_3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86c0c3f75_0_3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f4fc5446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f4fc5446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86c0c3f7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86c0c3f7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86c0c3f7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86c0c3f7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86c0c3f7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d86c0c3f7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86c0c3f7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d86c0c3f7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d86c0c3f7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d86c0c3f7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Jacob Steinhardt, Pang Wei W Koh, and Percy S Liang. Certified defenses for data poisoning attacks. In Advances in neural information processing systems, 2017.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Chen Zhu, W Ronny Huang, Ali Shafahi, Hengduo Li, Gavin Taylor, Christoph Studer, and Tom Goldstein. Transferable clean-label poisoning attacks on deep neural nets. International Conference on Machine Learning, 2019.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@misc{huang2019understanding,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title={Understanding Generalization through Visualizations},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author={W. Ronny Huang and Zeyad Emam and Micah Goldblum and Liam Fowl and Justin K. Terry and Furong Huang and Tom Goldstein},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year={2019},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eprint={1906.03291},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archivePrefix={arXiv},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primaryClass={cs.LG}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86c0c3f7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86c0c3f7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86c0c3f7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86c0c3f7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does other things besides being data-centric, but this is one aspect of confident learning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86c0c3f7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86c0c3f7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d86c0c3f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d86c0c3f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From this statistic, we can: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label errors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Learn with noisy labels by providing clean data for training</a:t>
            </a:r>
            <a:br>
              <a:rPr lang="en" sz="1000">
                <a:solidFill>
                  <a:srgbClr val="222222"/>
                </a:solidFill>
              </a:rPr>
            </a:br>
            <a:r>
              <a:rPr lang="en" sz="1000">
                <a:solidFill>
                  <a:srgbClr val="222222"/>
                </a:solidFill>
              </a:rPr>
              <a:t>Find ontological issues in the way datasets are labeled.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From the joint distribution, you can obtain via marginals and conditionals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Related work depends on the prior and transition matrix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first work that solves the joint, providing those key statistics for noisy learning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This is the key contribution of confident learning</a:t>
            </a:r>
            <a:endParaRPr sz="18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d86c0c3f7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d86c0c3f7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4fc544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f4fc544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d86c0c3f7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d86c0c3f7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d86c0c3f7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d86c0c3f7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d86c0c3f7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d86c0c3f7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d86c0c3f7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d86c0c3f7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d86c0c3f75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d86c0c3f75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d86c0c3f75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d86c0c3f75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d86c0c3f75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1d86c0c3f75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d86c0c3f7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d86c0c3f7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d86c0c3f75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d86c0c3f75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d86c0c3f75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d86c0c3f75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f4fc544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f4fc544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d86c0c3f75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1d86c0c3f75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d86c0c3f75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1d86c0c3f75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1d86c0c3f75_0_2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1d86c0c3f75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d86c0c3f75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d86c0c3f75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d86c0c3f75_0_2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1d86c0c3f75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d86c0c3f75_0_3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d86c0c3f75_0_3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d86c0c3f75_0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1d86c0c3f75_0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1d86c0c3f75_0_2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1d86c0c3f75_0_2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1d86c0c3f75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1d86c0c3f75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ORDER TO PRESENT THINGS IN THIS SLIDE: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Noise 40% in cifar-10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is robust to change in sparsity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Cl methods perform well compared to recent top performing approaches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(now hit enter and show how data-centric vs model-centric)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Show that the baseline which is simple actually does quite well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Evidence that data-centric thinking is fruitful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Data-centric vs model-centric? What about both?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In practice...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CL methods remove errors first, then use co-teaching for the final training to combine the benefits of both approaches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1d86c0c3f75_0_2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1d86c0c3f75_0_2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86c0c3f75_0_3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86c0c3f75_0_3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1d86c0c3f75_0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1d86c0c3f75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1d86c0c3f75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1d86c0c3f75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85200C"/>
                </a:solidFill>
              </a:rPr>
              <a:t>assembles prior work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d86c0c3f75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1d86c0c3f75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prove this in the paper, but here is the key idea.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1d86c0c3f75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1d86c0c3f75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median of the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concept is true of thresholds, counts, ranks -- allows you to avoid the effects of outliers.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for the class of these methods - names for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d86c0c3f75_0_2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1d86c0c3f75_0_2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d86c0c3f75_0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d86c0c3f75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1d86c0c3f75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1d86c0c3f75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1d86c0c3f75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1d86c0c3f75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1d86c0c3f75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1d86c0c3f75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d86c0c3f75_0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1d86c0c3f75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86c0c3f75_0_3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86c0c3f75_0_3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1d86c0c3f75_0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1d86c0c3f75_0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ef4fc5446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" name="Google Shape;2594;g1ef4fc5446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d86c0c3f75_0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1d86c0c3f75_0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g1d86c0c3f75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" name="Google Shape;2622;g1d86c0c3f75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1d86c0c3f75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1d86c0c3f75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1d86c0c3f75_0_2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1d86c0c3f75_0_2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1d86c0c3f75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" name="Google Shape;2680;g1d86c0c3f75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1d86c0c3f75_0_2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1d86c0c3f75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d86c0c3f75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1d86c0c3f75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1d86c0c3f75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" name="Google Shape;2757;g1d86c0c3f75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86c0c3f75_0_3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86c0c3f75_0_3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1d86c0c3f75_0_2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1d86c0c3f75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d86c0c3f75_0_2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1d86c0c3f75_0_2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1d86c0c3f75_0_2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1d86c0c3f75_0_2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1d86c0c3f75_0_2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1d86c0c3f75_0_2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g1d86c0c3f75_0_2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" name="Google Shape;2870;g1d86c0c3f75_0_2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1d86c0c3f75_0_2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1d86c0c3f75_0_2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d86c0c3f75_0_2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d86c0c3f75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d86c0c3f75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d86c0c3f75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1d86c0c3f75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1d86c0c3f75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1d86c0c3f75_0_3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1d86c0c3f75_0_3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6e46d47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6e46d47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1d86c0c3f75_0_3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1d86c0c3f75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1d86c0c3f75_0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1d86c0c3f75_0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d86c0c3f75_0_3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d86c0c3f75_0_3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http://proceedings.mlr.press/v97/recht19a/recht19a.pdf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ImageNet Classifiers Generalize to ImageNet?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Recht, Rebecca Roelofs,  Ludwig Schmidt,  Vaishaal Shankar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http://proceedings.mlr.press/v119/shankar20c/shankar20c.pdf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1d86c0c3f75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1d86c0c3f75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1d86c0c3f75_0_3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1d86c0c3f75_0_3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1d86c0c3f75_0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1d86c0c3f75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d86c0c3f75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d86c0c3f75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Explain how noise is increased on this slide (not later)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Interpolating toward the smaller subset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Define x axis at very beginning (context with suvrits work)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1d86c0c3f75_0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1d86c0c3f75_0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1d86c0c3f75_0_3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1d86c0c3f75_0_3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g1d86c0c3f75_0_3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" name="Google Shape;3185;g1d86c0c3f75_0_3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d86c0c3f75_0_3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d86c0c3f75_0_3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g1d86c0c3f75_0_3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" name="Google Shape;3197;g1d86c0c3f75_0_3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deployment which can have dire consequences for self driving cars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1e02add6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1e02add6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1d86c0c3f75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1d86c0c3f75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fd5edf8852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fd5edf8852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187db60a0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187db60a0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g187db60a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" name="Google Shape;3241;g187db60a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2 - Label Errors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911.0006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1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4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7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9" Type="http://schemas.openxmlformats.org/officeDocument/2006/relationships/image" Target="../media/image34.png"/><Relationship Id="rId15" Type="http://schemas.openxmlformats.org/officeDocument/2006/relationships/image" Target="../media/image69.png"/><Relationship Id="rId14" Type="http://schemas.openxmlformats.org/officeDocument/2006/relationships/image" Target="../media/image53.png"/><Relationship Id="rId17" Type="http://schemas.openxmlformats.org/officeDocument/2006/relationships/image" Target="../media/image48.png"/><Relationship Id="rId16" Type="http://schemas.openxmlformats.org/officeDocument/2006/relationships/image" Target="../media/image52.png"/><Relationship Id="rId5" Type="http://schemas.openxmlformats.org/officeDocument/2006/relationships/image" Target="../media/image46.png"/><Relationship Id="rId19" Type="http://schemas.openxmlformats.org/officeDocument/2006/relationships/image" Target="../media/image54.png"/><Relationship Id="rId6" Type="http://schemas.openxmlformats.org/officeDocument/2006/relationships/image" Target="../media/image43.png"/><Relationship Id="rId18" Type="http://schemas.openxmlformats.org/officeDocument/2006/relationships/image" Target="../media/image57.png"/><Relationship Id="rId7" Type="http://schemas.openxmlformats.org/officeDocument/2006/relationships/image" Target="../media/image49.png"/><Relationship Id="rId8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28.png"/><Relationship Id="rId5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labelerrors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Relationship Id="rId4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85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hyperlink" Target="https://labelerrors.com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85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Relationship Id="rId4" Type="http://schemas.openxmlformats.org/officeDocument/2006/relationships/hyperlink" Target="https://labelerrors.co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labelerrors.com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hyperlink" Target="https://labelerrors.com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96.png"/><Relationship Id="rId6" Type="http://schemas.openxmlformats.org/officeDocument/2006/relationships/image" Target="../media/image92.png"/><Relationship Id="rId7" Type="http://schemas.openxmlformats.org/officeDocument/2006/relationships/image" Target="../media/image9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911.00068" TargetMode="External"/><Relationship Id="rId4" Type="http://schemas.openxmlformats.org/officeDocument/2006/relationships/hyperlink" Target="https://arxiv.org/abs/2103.14749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labelerrors.com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5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10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cleanlab/cleanlab" TargetMode="External"/><Relationship Id="rId4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100" y="4423800"/>
            <a:ext cx="5864300" cy="6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666225" y="4555675"/>
            <a:ext cx="6438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Second</a:t>
            </a:r>
            <a:r>
              <a:rPr b="1" lang="en" sz="2000">
                <a:solidFill>
                  <a:srgbClr val="FFFFFF"/>
                </a:solidFill>
              </a:rPr>
              <a:t> lecture on 1/17 at 12:00p ET in Room 2-190</a:t>
            </a:r>
            <a:endParaRPr b="1" sz="2000">
              <a:solidFill>
                <a:srgbClr val="FFFFFF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0" l="81410" r="0" t="0"/>
          <a:stretch/>
        </p:blipFill>
        <p:spPr>
          <a:xfrm>
            <a:off x="7942675" y="111500"/>
            <a:ext cx="1090125" cy="3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8054500" y="89950"/>
            <a:ext cx="978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IAP 2024</a:t>
            </a:r>
            <a:endParaRPr b="1"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this lecture applies to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output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classification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classification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Tabular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Healthcare data (tabular features, MRI and x-ray images, and text for medical health records all supported)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Finance data (tabular features, satellite data, scraped text,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Self-driving car visual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get the idea…</a:t>
            </a:r>
            <a:endParaRPr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label errors by sorting data by loss?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Sure you can sort examples by loss, but what’s the cut-off? How are you supposed to know how many label errors there are in the dataset without checking the errors by hand? How do you automate this for large datasets?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roadmap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2914025" y="185475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Confident learning (CL)?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560300" y="934775"/>
            <a:ext cx="81243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(CL) </a:t>
            </a:r>
            <a:r>
              <a:rPr lang="en"/>
              <a:t>is a framework of theory and algorithms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label errors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Ranking data by likelihood of being a label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with noisy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characterization of label noise in a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curation</a:t>
            </a:r>
            <a:r>
              <a:rPr lang="en">
                <a:solidFill>
                  <a:srgbClr val="073763"/>
                </a:solidFill>
              </a:rPr>
              <a:t> (next lecture!)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308900" y="2811300"/>
            <a:ext cx="8378100" cy="203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Key Idea: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With confident learning, you can use </a:t>
            </a:r>
            <a:r>
              <a:rPr b="1" lang="en" sz="2400" u="sng">
                <a:solidFill>
                  <a:srgbClr val="434343"/>
                </a:solidFill>
              </a:rPr>
              <a:t>any</a:t>
            </a:r>
            <a:r>
              <a:rPr b="1" lang="en" sz="2400">
                <a:solidFill>
                  <a:srgbClr val="434343"/>
                </a:solidFill>
              </a:rPr>
              <a:t> ML model’s </a:t>
            </a:r>
            <a:r>
              <a:rPr b="1" lang="en" sz="2400">
                <a:solidFill>
                  <a:srgbClr val="434343"/>
                </a:solidFill>
              </a:rPr>
              <a:t>predicted</a:t>
            </a:r>
            <a:r>
              <a:rPr b="1" lang="en" sz="2400">
                <a:solidFill>
                  <a:srgbClr val="434343"/>
                </a:solidFill>
              </a:rPr>
              <a:t> probabilities to find label errors.</a:t>
            </a:r>
            <a:br>
              <a:rPr b="1" lang="en" sz="2400">
                <a:solidFill>
                  <a:srgbClr val="434343"/>
                </a:solidFill>
              </a:rPr>
            </a:br>
            <a:r>
              <a:rPr b="1" lang="en" sz="2400">
                <a:solidFill>
                  <a:srgbClr val="434343"/>
                </a:solidFill>
              </a:rPr>
              <a:t>(data-centric, modal-agnostic)</a:t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5737275" y="309225"/>
            <a:ext cx="35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Northcutt, Jiang, &amp; Chuang (JAIR,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</a:t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p26"/>
          <p:cNvGrpSpPr/>
          <p:nvPr/>
        </p:nvGrpSpPr>
        <p:grpSpPr>
          <a:xfrm>
            <a:off x="237650" y="966575"/>
            <a:ext cx="3591300" cy="550500"/>
            <a:chOff x="3165125" y="3196150"/>
            <a:chExt cx="3591300" cy="550500"/>
          </a:xfrm>
        </p:grpSpPr>
        <p:pic>
          <p:nvPicPr>
            <p:cNvPr id="182" name="Google Shape;1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6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grpSp>
        <p:nvGrpSpPr>
          <p:cNvPr id="184" name="Google Shape;184;p26"/>
          <p:cNvGrpSpPr/>
          <p:nvPr/>
        </p:nvGrpSpPr>
        <p:grpSpPr>
          <a:xfrm>
            <a:off x="514103" y="1430075"/>
            <a:ext cx="4969872" cy="431100"/>
            <a:chOff x="514103" y="1430075"/>
            <a:chExt cx="4969872" cy="431100"/>
          </a:xfrm>
        </p:grpSpPr>
        <p:pic>
          <p:nvPicPr>
            <p:cNvPr id="185" name="Google Shape;18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103" y="1473575"/>
              <a:ext cx="29022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6"/>
            <p:cNvSpPr txBox="1"/>
            <p:nvPr/>
          </p:nvSpPr>
          <p:spPr>
            <a:xfrm>
              <a:off x="696275" y="1430075"/>
              <a:ext cx="4787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unobserved, latent, correct label</a:t>
              </a:r>
              <a:endParaRPr/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478821" y="1878175"/>
            <a:ext cx="8164354" cy="431100"/>
            <a:chOff x="478821" y="1878175"/>
            <a:chExt cx="8164354" cy="431100"/>
          </a:xfrm>
        </p:grpSpPr>
        <p:pic>
          <p:nvPicPr>
            <p:cNvPr id="188" name="Google Shape;18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821" y="1927556"/>
              <a:ext cx="1128777" cy="344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6"/>
            <p:cNvSpPr txBox="1"/>
            <p:nvPr/>
          </p:nvSpPr>
          <p:spPr>
            <a:xfrm>
              <a:off x="1559275" y="1878175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 - set of examples with noisy observed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 sz="1600">
                  <a:solidFill>
                    <a:schemeClr val="dk1"/>
                  </a:solidFill>
                </a:rPr>
                <a:t>, but actually belong to class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endParaRPr/>
            </a:p>
          </p:txBody>
        </p:sp>
      </p:grpSp>
      <p:grpSp>
        <p:nvGrpSpPr>
          <p:cNvPr id="190" name="Google Shape;190;p26"/>
          <p:cNvGrpSpPr/>
          <p:nvPr/>
        </p:nvGrpSpPr>
        <p:grpSpPr>
          <a:xfrm>
            <a:off x="484380" y="2323697"/>
            <a:ext cx="9296145" cy="431100"/>
            <a:chOff x="484380" y="2323697"/>
            <a:chExt cx="9296145" cy="431100"/>
          </a:xfrm>
        </p:grpSpPr>
        <p:pic>
          <p:nvPicPr>
            <p:cNvPr id="191" name="Google Shape;19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380" y="2352975"/>
              <a:ext cx="2278442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6"/>
            <p:cNvSpPr txBox="1"/>
            <p:nvPr/>
          </p:nvSpPr>
          <p:spPr>
            <a:xfrm>
              <a:off x="2696625" y="2323697"/>
              <a:ext cx="708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counts in each set</a:t>
              </a:r>
              <a:endParaRPr/>
            </a:p>
          </p:txBody>
        </p:sp>
      </p:grpSp>
      <p:grpSp>
        <p:nvGrpSpPr>
          <p:cNvPr id="193" name="Google Shape;193;p26"/>
          <p:cNvGrpSpPr/>
          <p:nvPr/>
        </p:nvGrpSpPr>
        <p:grpSpPr>
          <a:xfrm>
            <a:off x="514100" y="2809125"/>
            <a:ext cx="8665225" cy="431100"/>
            <a:chOff x="514100" y="2809125"/>
            <a:chExt cx="8665225" cy="431100"/>
          </a:xfrm>
        </p:grpSpPr>
        <p:grpSp>
          <p:nvGrpSpPr>
            <p:cNvPr id="194" name="Google Shape;194;p26"/>
            <p:cNvGrpSpPr/>
            <p:nvPr/>
          </p:nvGrpSpPr>
          <p:grpSpPr>
            <a:xfrm>
              <a:off x="1491525" y="2809125"/>
              <a:ext cx="7687800" cy="431100"/>
              <a:chOff x="1491525" y="2809125"/>
              <a:chExt cx="7687800" cy="431100"/>
            </a:xfrm>
          </p:grpSpPr>
          <p:sp>
            <p:nvSpPr>
              <p:cNvPr id="195" name="Google Shape;195;p26"/>
              <p:cNvSpPr txBox="1"/>
              <p:nvPr/>
            </p:nvSpPr>
            <p:spPr>
              <a:xfrm>
                <a:off x="1491525" y="2809125"/>
                <a:ext cx="76878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 - joint distribution of noisy labels and true labels (</a:t>
                </a:r>
                <a:r>
                  <a:rPr lang="en">
                    <a:solidFill>
                      <a:schemeClr val="dk1"/>
                    </a:solidFill>
                  </a:rPr>
                  <a:t>estimated by normalizing                    )          </a:t>
                </a:r>
                <a:endParaRPr/>
              </a:p>
            </p:txBody>
          </p:sp>
          <p:pic>
            <p:nvPicPr>
              <p:cNvPr id="196" name="Google Shape;196;p2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59036" t="0"/>
              <a:stretch/>
            </p:blipFill>
            <p:spPr>
              <a:xfrm>
                <a:off x="8024000" y="2827875"/>
                <a:ext cx="933326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7" name="Google Shape;19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100" y="2899237"/>
              <a:ext cx="1095474" cy="250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6"/>
          <p:cNvGrpSpPr/>
          <p:nvPr/>
        </p:nvGrpSpPr>
        <p:grpSpPr>
          <a:xfrm>
            <a:off x="499239" y="3246569"/>
            <a:ext cx="8680086" cy="431100"/>
            <a:chOff x="499239" y="3246569"/>
            <a:chExt cx="8680086" cy="431100"/>
          </a:xfrm>
        </p:grpSpPr>
        <p:pic>
          <p:nvPicPr>
            <p:cNvPr id="199" name="Google Shape;19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9239" y="3336809"/>
              <a:ext cx="1125200" cy="287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6"/>
            <p:cNvSpPr txBox="1"/>
            <p:nvPr/>
          </p:nvSpPr>
          <p:spPr>
            <a:xfrm>
              <a:off x="1491525" y="3246569"/>
              <a:ext cx="7687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 - transition probability that label </a:t>
              </a:r>
              <a:r>
                <a:rPr i="1" lang="en" sz="1600">
                  <a:solidFill>
                    <a:schemeClr val="dk1"/>
                  </a:solidFill>
                </a:rPr>
                <a:t>j</a:t>
              </a:r>
              <a:r>
                <a:rPr lang="en" sz="1600">
                  <a:solidFill>
                    <a:schemeClr val="dk1"/>
                  </a:solidFill>
                </a:rPr>
                <a:t> is flipped to label </a:t>
              </a:r>
              <a:r>
                <a:rPr i="1" lang="en" sz="1600">
                  <a:solidFill>
                    <a:schemeClr val="dk1"/>
                  </a:solidFill>
                </a:rPr>
                <a:t>i</a:t>
              </a:r>
              <a:r>
                <a:rPr lang="en">
                  <a:solidFill>
                    <a:schemeClr val="dk1"/>
                  </a:solidFill>
                </a:rPr>
                <a:t>     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Noise +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2911400" y="2267199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noisy labels come from?</a:t>
            </a:r>
            <a:endParaRPr/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1826550" y="4122400"/>
            <a:ext cx="1990425" cy="292800"/>
            <a:chOff x="1826550" y="4122400"/>
            <a:chExt cx="1990425" cy="292800"/>
          </a:xfrm>
        </p:grpSpPr>
        <p:sp>
          <p:nvSpPr>
            <p:cNvPr id="221" name="Google Shape;221;p28"/>
            <p:cNvSpPr/>
            <p:nvPr/>
          </p:nvSpPr>
          <p:spPr>
            <a:xfrm>
              <a:off x="1826550" y="4122400"/>
              <a:ext cx="482100" cy="2928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334875" y="4122400"/>
              <a:ext cx="482100" cy="292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8"/>
          <p:cNvGrpSpPr/>
          <p:nvPr/>
        </p:nvGrpSpPr>
        <p:grpSpPr>
          <a:xfrm>
            <a:off x="1361700" y="4493200"/>
            <a:ext cx="5294675" cy="259200"/>
            <a:chOff x="1361700" y="4493200"/>
            <a:chExt cx="5294675" cy="259200"/>
          </a:xfrm>
        </p:grpSpPr>
        <p:sp>
          <p:nvSpPr>
            <p:cNvPr id="224" name="Google Shape;224;p28"/>
            <p:cNvSpPr/>
            <p:nvPr/>
          </p:nvSpPr>
          <p:spPr>
            <a:xfrm>
              <a:off x="1361700" y="4493200"/>
              <a:ext cx="2528100" cy="2592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5076275" y="4493200"/>
              <a:ext cx="1580100" cy="25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164425" y="934775"/>
            <a:ext cx="8520600" cy="34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Clicked the wrong button (upvote/downvote, 1 star instead of 5 stars)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Mistakes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Mismeasurement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Incompetence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ML model’s bad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Corruption and a million other places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of these result in labels being flipped to other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 of label flippings: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of a Dog is labeled Fox,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168103" y="4396829"/>
            <a:ext cx="7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Tweet “Hi welcome to the team!” is labeled Toxic language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600" y="2593550"/>
            <a:ext cx="2813974" cy="15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9"/>
          <p:cNvGrpSpPr/>
          <p:nvPr/>
        </p:nvGrpSpPr>
        <p:grpSpPr>
          <a:xfrm>
            <a:off x="268100" y="1898156"/>
            <a:ext cx="8252203" cy="966319"/>
            <a:chOff x="268100" y="1898156"/>
            <a:chExt cx="8252203" cy="966319"/>
          </a:xfrm>
        </p:grpSpPr>
        <p:sp>
          <p:nvSpPr>
            <p:cNvPr id="234" name="Google Shape;234;p29"/>
            <p:cNvSpPr/>
            <p:nvPr/>
          </p:nvSpPr>
          <p:spPr>
            <a:xfrm>
              <a:off x="268100" y="1989675"/>
              <a:ext cx="7951500" cy="8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 txBox="1"/>
            <p:nvPr/>
          </p:nvSpPr>
          <p:spPr>
            <a:xfrm>
              <a:off x="7024503" y="1898156"/>
              <a:ext cx="149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0000"/>
                  </a:solidFill>
                </a:rPr>
                <a:t>Least assuming</a:t>
              </a:r>
              <a:endParaRPr sz="1200">
                <a:solidFill>
                  <a:srgbClr val="FF0000"/>
                </a:solidFill>
              </a:endParaRPr>
            </a:p>
          </p:txBody>
        </p:sp>
      </p:grpSp>
      <p:sp>
        <p:nvSpPr>
          <p:cNvPr id="236" name="Google Shape;236;p29"/>
          <p:cNvSpPr txBox="1"/>
          <p:nvPr>
            <p:ph type="title"/>
          </p:nvPr>
        </p:nvSpPr>
        <p:spPr>
          <a:xfrm>
            <a:off x="237650" y="203175"/>
            <a:ext cx="8624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label noise </a:t>
            </a:r>
            <a:r>
              <a:rPr lang="en" sz="2400"/>
              <a:t>(how noisy labels are generated)</a:t>
            </a:r>
            <a:endParaRPr sz="2400"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Uniform/symmetric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  Da        d         d             and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Goldberger and BenReuven (2017); Arazo et al. (2019); Huang et al. (ICCV, 2019); Chen et al. (ICML, 2019)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Systematic/Asymmetric Class-Conditional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Asdfas asd   d  can be </a:t>
            </a:r>
            <a:r>
              <a:rPr lang="en" u="sng"/>
              <a:t>any</a:t>
            </a:r>
            <a:r>
              <a:rPr lang="en"/>
              <a:t> valid distribution 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← Focus of this lecture</a:t>
            </a:r>
            <a:endParaRPr/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Wang et al. (2019), </a:t>
            </a:r>
            <a:r>
              <a:rPr lang="en" sz="1000">
                <a:solidFill>
                  <a:srgbClr val="1C4587"/>
                </a:solidFill>
              </a:rPr>
              <a:t>Natarajan et al. (2017), Lipton et al. (2018)</a:t>
            </a:r>
            <a:r>
              <a:rPr lang="en" sz="1000">
                <a:solidFill>
                  <a:srgbClr val="073763"/>
                </a:solidFill>
              </a:rPr>
              <a:t>, Goldberger &amp; Ben-Reuven (2017), Sukhbaatar et al. (2015)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Instance-Dependent Label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a lot of assumptions on data distribution.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 of scope for this lecture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solidFill>
                  <a:srgbClr val="073763"/>
                </a:solidFill>
              </a:rPr>
              <a:t>Menon et al. (2016), Xia et al. (2020), Cheng et al. (2020), Berthon et al. (2020), Wang et al. (2021)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00" y="1296838"/>
            <a:ext cx="2703774" cy="3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84" y="1262941"/>
            <a:ext cx="2658239" cy="31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b="0" l="0" r="0" t="13103"/>
          <a:stretch/>
        </p:blipFill>
        <p:spPr>
          <a:xfrm>
            <a:off x="7333250" y="856513"/>
            <a:ext cx="1187050" cy="1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0" l="0" r="47652" t="0"/>
          <a:stretch/>
        </p:blipFill>
        <p:spPr>
          <a:xfrm>
            <a:off x="1145750" y="2278600"/>
            <a:ext cx="141539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/>
          <p:nvPr/>
        </p:nvSpPr>
        <p:spPr>
          <a:xfrm>
            <a:off x="164425" y="1912625"/>
            <a:ext cx="8355900" cy="96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2625" y="3144075"/>
            <a:ext cx="1697969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277525" y="2761625"/>
            <a:ext cx="8242800" cy="15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3903875" y="1309025"/>
            <a:ext cx="3049800" cy="3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237650" y="203175"/>
            <a:ext cx="8955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What’s Uncertainty?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is the opposite of confidence.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the “lack of confidence” (how uncertain) a model is about its class prediction for a given datapoint.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Uncertainty depends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‘difficulty’ of an example (aleatoric)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model’s inability to understand the example (epistemic)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model has never seen an example like that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</a:t>
            </a:r>
            <a:r>
              <a:rPr lang="en"/>
              <a:t>model is too simple</a:t>
            </a:r>
            <a:endParaRPr/>
          </a:p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Uncertainty? Epistemic vs Aleatoric Uncertainty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machine learning with noisy labels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b="1" lang="en"/>
              <a:t>eatoric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L</a:t>
            </a:r>
            <a:r>
              <a:rPr lang="en"/>
              <a:t>abel Noise (labels have been flipped to other classes)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Episte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b="1" lang="en"/>
              <a:t>ic Uncertainty</a:t>
            </a:r>
            <a:r>
              <a:rPr lang="en"/>
              <a:t>: </a:t>
            </a:r>
            <a:r>
              <a:rPr b="1" lang="en" u="sng">
                <a:solidFill>
                  <a:srgbClr val="980000"/>
                </a:solidFill>
              </a:rPr>
              <a:t>M</a:t>
            </a:r>
            <a:r>
              <a:rPr lang="en"/>
              <a:t>odel Noise (erroneous predicted probabilities)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Last</a:t>
            </a:r>
            <a:r>
              <a:rPr lang="en" sz="4100"/>
              <a:t> lecture: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PU Learning</a:t>
            </a:r>
            <a:endParaRPr b="1" sz="48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one application of confident learning: </a:t>
            </a:r>
            <a:r>
              <a:rPr b="1" lang="en"/>
              <a:t>General-purpose Label Error Detection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237650" y="203175"/>
            <a:ext cx="8850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label noise process assumption necessary? </a:t>
            </a:r>
            <a:r>
              <a:rPr lang="en">
                <a:solidFill>
                  <a:schemeClr val="dk2"/>
                </a:solidFill>
              </a:rPr>
              <a:t>(yes)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64425" y="934775"/>
            <a:ext cx="8520600" cy="3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predicted probabilities of a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38" y="1321750"/>
            <a:ext cx="2201668" cy="6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11700" y="1897950"/>
            <a:ext cx="85206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expresses both: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noisy model outputs (</a:t>
            </a:r>
            <a:r>
              <a:rPr b="1" lang="en"/>
              <a:t>epistemic</a:t>
            </a:r>
            <a:r>
              <a:rPr lang="en"/>
              <a:t> uncertainty)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noise of every example (</a:t>
            </a:r>
            <a:r>
              <a:rPr b="1" lang="en"/>
              <a:t>aleatoric</a:t>
            </a:r>
            <a:r>
              <a:rPr lang="en"/>
              <a:t> uncertainty)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noise process assumption → cannot </a:t>
            </a:r>
            <a:r>
              <a:rPr b="1" lang="en"/>
              <a:t>disambiguate</a:t>
            </a:r>
            <a:r>
              <a:rPr lang="en"/>
              <a:t> the two sources of noise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To disambiguate epistemic uncertainty from aleatoric uncertainty, we use a reasonable assumption to remove the dependency on       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505" y="4528739"/>
            <a:ext cx="253220" cy="2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25" y="2037844"/>
            <a:ext cx="932400" cy="210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578" y="3703150"/>
            <a:ext cx="290227" cy="34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3"/>
          <p:cNvGrpSpPr/>
          <p:nvPr/>
        </p:nvGrpSpPr>
        <p:grpSpPr>
          <a:xfrm>
            <a:off x="3165125" y="3196150"/>
            <a:ext cx="3591300" cy="550500"/>
            <a:chOff x="3165125" y="3196150"/>
            <a:chExt cx="3591300" cy="550500"/>
          </a:xfrm>
        </p:grpSpPr>
        <p:pic>
          <p:nvPicPr>
            <p:cNvPr id="280" name="Google Shape;28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1563" y="3294356"/>
              <a:ext cx="182183" cy="26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3"/>
            <p:cNvSpPr txBox="1"/>
            <p:nvPr/>
          </p:nvSpPr>
          <p:spPr>
            <a:xfrm>
              <a:off x="3165125" y="3196150"/>
              <a:ext cx="35913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- observed, noisy label</a:t>
              </a:r>
              <a:endParaRPr sz="1600">
                <a:solidFill>
                  <a:schemeClr val="dk1"/>
                </a:solidFill>
              </a:endParaRPr>
            </a:p>
          </p:txBody>
        </p:sp>
      </p:grpSp>
      <p:sp>
        <p:nvSpPr>
          <p:cNvPr id="282" name="Google Shape;282;p33"/>
          <p:cNvSpPr txBox="1"/>
          <p:nvPr/>
        </p:nvSpPr>
        <p:spPr>
          <a:xfrm>
            <a:off x="1937450" y="4029875"/>
            <a:ext cx="5245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225" y="2284175"/>
            <a:ext cx="4259561" cy="7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164425" y="93477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</a:t>
            </a:r>
            <a:r>
              <a:rPr b="1" lang="en"/>
              <a:t> assume</a:t>
            </a:r>
            <a:r>
              <a:rPr lang="en"/>
              <a:t> labels are flipped based on an unknown transition matrix             that depends only on pairwise noise rates between classes, not the data </a:t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9100" y="1035109"/>
            <a:ext cx="690899" cy="26347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3623750" y="3659650"/>
            <a:ext cx="478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unobserved, latent, correct label</a:t>
            </a:r>
            <a:endParaRPr/>
          </a:p>
        </p:txBody>
      </p:sp>
      <p:sp>
        <p:nvSpPr>
          <p:cNvPr id="287" name="Google Shape;287;p33"/>
          <p:cNvSpPr txBox="1"/>
          <p:nvPr/>
        </p:nvSpPr>
        <p:spPr>
          <a:xfrm>
            <a:off x="4149950" y="4506300"/>
            <a:ext cx="531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Class-conditional noise process first introduced by</a:t>
            </a:r>
            <a:r>
              <a:rPr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rgbClr val="073763"/>
                </a:solidFill>
              </a:rPr>
              <a:t>Angluin and Laird (1988)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001" y="1412400"/>
            <a:ext cx="246700" cy="1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/>
        </p:nvSpPr>
        <p:spPr>
          <a:xfrm>
            <a:off x="237650" y="3114125"/>
            <a:ext cx="2547000" cy="92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This assumption is reasonable for real-world data. Let’s look at some...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0" y="4058350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0" y="4073575"/>
            <a:ext cx="4184100" cy="86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Given its realistic nature, we choose to solve for “class-conditional noise” in CL.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0" y="2861825"/>
            <a:ext cx="4184100" cy="1196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This “class-conditional” label noise depends on the class, not the image data       (what the pig looks like)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 b="0" l="0" r="11441" t="-10"/>
          <a:stretch/>
        </p:blipFill>
        <p:spPr>
          <a:xfrm>
            <a:off x="3055450" y="3251475"/>
            <a:ext cx="218375" cy="1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55450" y="508000"/>
            <a:ext cx="21741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real-world images, lots of “boars” were mislabeled as “pigs”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But no “missiles” or “keyboards” were mislabeled as “pigs”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304" name="Google Shape;304;p34"/>
          <p:cNvGrpSpPr/>
          <p:nvPr/>
        </p:nvGrpSpPr>
        <p:grpSpPr>
          <a:xfrm>
            <a:off x="2427100" y="1961450"/>
            <a:ext cx="6451700" cy="669275"/>
            <a:chOff x="2427100" y="1961450"/>
            <a:chExt cx="6451700" cy="669275"/>
          </a:xfrm>
        </p:grpSpPr>
        <p:sp>
          <p:nvSpPr>
            <p:cNvPr id="305" name="Google Shape;305;p34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7860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1449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2455325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37860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51449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65038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7862700" y="2444725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34"/>
          <p:cNvGrpSpPr/>
          <p:nvPr/>
        </p:nvGrpSpPr>
        <p:grpSpPr>
          <a:xfrm>
            <a:off x="4495800" y="4138775"/>
            <a:ext cx="2375025" cy="692114"/>
            <a:chOff x="4495800" y="4138775"/>
            <a:chExt cx="2375025" cy="692114"/>
          </a:xfrm>
        </p:grpSpPr>
        <p:sp>
          <p:nvSpPr>
            <p:cNvPr id="316" name="Google Shape;316;p34"/>
            <p:cNvSpPr/>
            <p:nvPr/>
          </p:nvSpPr>
          <p:spPr>
            <a:xfrm>
              <a:off x="4516950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897025" y="4138775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4495800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5851822" y="4644889"/>
              <a:ext cx="10161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assumes </a:t>
            </a:r>
            <a:r>
              <a:rPr b="1" lang="en"/>
              <a:t>class-conditional </a:t>
            </a:r>
            <a:r>
              <a:rPr lang="en"/>
              <a:t>label noise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49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55450" y="2810525"/>
            <a:ext cx="7827900" cy="2108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0" y="381000"/>
            <a:ext cx="2257800" cy="2480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55450" y="508000"/>
            <a:ext cx="217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does uniform label noise look like?</a:t>
            </a:r>
            <a:endParaRPr sz="16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73763"/>
                </a:solidFill>
              </a:rPr>
              <a:t>Goldberger and BenReuven (2017) Arazo et al. (2019)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8700" y="656000"/>
            <a:ext cx="5361423" cy="215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279" y="656000"/>
            <a:ext cx="1260721" cy="21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475" y="656000"/>
            <a:ext cx="1260726" cy="21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/>
          <p:nvPr/>
        </p:nvSpPr>
        <p:spPr>
          <a:xfrm>
            <a:off x="7848625" y="2335375"/>
            <a:ext cx="747900" cy="13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3048000" y="2444725"/>
            <a:ext cx="5665500" cy="296400"/>
            <a:chOff x="3048000" y="2444725"/>
            <a:chExt cx="5665500" cy="296400"/>
          </a:xfrm>
        </p:grpSpPr>
        <p:sp>
          <p:nvSpPr>
            <p:cNvPr id="335" name="Google Shape;335;p35"/>
            <p:cNvSpPr/>
            <p:nvPr/>
          </p:nvSpPr>
          <p:spPr>
            <a:xfrm>
              <a:off x="30480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378800" y="2444725"/>
              <a:ext cx="4233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5210250" y="2444725"/>
              <a:ext cx="11115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140225" y="2444725"/>
              <a:ext cx="3798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499000" y="2444725"/>
              <a:ext cx="214500" cy="186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0" name="Google Shape;340;p35"/>
          <p:cNvCxnSpPr/>
          <p:nvPr/>
        </p:nvCxnSpPr>
        <p:spPr>
          <a:xfrm>
            <a:off x="1037175" y="1883825"/>
            <a:ext cx="1086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1" name="Google Shape;34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54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250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14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1775" y="1975561"/>
            <a:ext cx="812400" cy="2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/>
          <p:nvPr/>
        </p:nvSpPr>
        <p:spPr>
          <a:xfrm>
            <a:off x="25047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38654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52261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6586850" y="2335375"/>
            <a:ext cx="747900" cy="9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5"/>
          <p:cNvGrpSpPr/>
          <p:nvPr/>
        </p:nvGrpSpPr>
        <p:grpSpPr>
          <a:xfrm>
            <a:off x="2427100" y="1961450"/>
            <a:ext cx="6444675" cy="296400"/>
            <a:chOff x="2427100" y="1961450"/>
            <a:chExt cx="6444675" cy="296400"/>
          </a:xfrm>
        </p:grpSpPr>
        <p:sp>
          <p:nvSpPr>
            <p:cNvPr id="350" name="Google Shape;350;p35"/>
            <p:cNvSpPr/>
            <p:nvPr/>
          </p:nvSpPr>
          <p:spPr>
            <a:xfrm>
              <a:off x="242710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85140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5210250" y="1961450"/>
              <a:ext cx="9084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6560250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7897975" y="1961450"/>
              <a:ext cx="973800" cy="29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35"/>
          <p:cNvGrpSpPr/>
          <p:nvPr/>
        </p:nvGrpSpPr>
        <p:grpSpPr>
          <a:xfrm>
            <a:off x="4684950" y="2716475"/>
            <a:ext cx="3689875" cy="933025"/>
            <a:chOff x="4684950" y="2716475"/>
            <a:chExt cx="3689875" cy="933025"/>
          </a:xfrm>
        </p:grpSpPr>
        <p:sp>
          <p:nvSpPr>
            <p:cNvPr id="356" name="Google Shape;356;p35"/>
            <p:cNvSpPr txBox="1"/>
            <p:nvPr/>
          </p:nvSpPr>
          <p:spPr>
            <a:xfrm>
              <a:off x="5510400" y="3033900"/>
              <a:ext cx="275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Fictitious examples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</a:t>
              </a:r>
              <a:r>
                <a:rPr b="1" lang="en"/>
                <a:t>not</a:t>
              </a:r>
              <a:r>
                <a:rPr lang="en"/>
                <a:t> naturally occurring)</a:t>
              </a:r>
              <a:endParaRPr/>
            </a:p>
          </p:txBody>
        </p:sp>
        <p:cxnSp>
          <p:nvCxnSpPr>
            <p:cNvPr id="357" name="Google Shape;357;p35"/>
            <p:cNvCxnSpPr/>
            <p:nvPr/>
          </p:nvCxnSpPr>
          <p:spPr>
            <a:xfrm rot="10800000">
              <a:off x="4684950" y="2744725"/>
              <a:ext cx="888900" cy="444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35"/>
            <p:cNvCxnSpPr>
              <a:endCxn id="332" idx="2"/>
            </p:cNvCxnSpPr>
            <p:nvPr/>
          </p:nvCxnSpPr>
          <p:spPr>
            <a:xfrm rot="10800000">
              <a:off x="5809837" y="2802749"/>
              <a:ext cx="434100" cy="2382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" name="Google Shape;359;p35"/>
            <p:cNvCxnSpPr/>
            <p:nvPr/>
          </p:nvCxnSpPr>
          <p:spPr>
            <a:xfrm flipH="1" rot="10800000">
              <a:off x="7281325" y="2716475"/>
              <a:ext cx="1093500" cy="493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0" name="Google Shape;360;p35"/>
            <p:cNvCxnSpPr/>
            <p:nvPr/>
          </p:nvCxnSpPr>
          <p:spPr>
            <a:xfrm flipH="1" rot="10800000">
              <a:off x="6695625" y="2758825"/>
              <a:ext cx="508200" cy="317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127000" y="203175"/>
            <a:ext cx="90171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label noise matter? Deep learning is robust to label noise… right?</a:t>
            </a:r>
            <a:endParaRPr sz="2200"/>
          </a:p>
        </p:txBody>
      </p:sp>
      <p:sp>
        <p:nvSpPr>
          <p:cNvPr id="366" name="Google Shape;366;p36"/>
          <p:cNvSpPr txBox="1"/>
          <p:nvPr>
            <p:ph idx="1" type="body"/>
          </p:nvPr>
        </p:nvSpPr>
        <p:spPr>
          <a:xfrm>
            <a:off x="164425" y="934775"/>
            <a:ext cx="8520600" cy="367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</a:rPr>
              <a:t>(Jindal et al. ICDM 2016), (Krause et al. ECCV 2016)</a:t>
            </a:r>
            <a:r>
              <a:rPr lang="en">
                <a:solidFill>
                  <a:srgbClr val="073763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suggest that “with enough data, learning is possible with arbitrary amounts of uniformly random label noise”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Quotes across the literature:</a:t>
            </a:r>
            <a:endParaRPr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“label noise may be a limited issue if networks are trained on billions of images” </a:t>
            </a:r>
            <a:r>
              <a:rPr i="1" lang="en" sz="1400">
                <a:solidFill>
                  <a:srgbClr val="073763"/>
                </a:solidFill>
              </a:rPr>
              <a:t>(Mahajan et al. ECCV 2018)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“it seems the scale of data can overpower noise in the label space”  </a:t>
            </a:r>
            <a:br>
              <a:rPr lang="en">
                <a:solidFill>
                  <a:schemeClr val="dk1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(Sun et al. ICCV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“Succes</a:t>
            </a:r>
            <a:r>
              <a:rPr lang="en">
                <a:solidFill>
                  <a:srgbClr val="000000"/>
                </a:solidFill>
              </a:rPr>
              <a:t>sful learning is possible with an arbitrary amount of noise” 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(Rolnick et al. arXiv 2017)</a:t>
            </a:r>
            <a:endParaRPr i="1" sz="14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“[Neural networks] miraculously avoid bad minima [caused by label errors].”</a:t>
            </a:r>
            <a:br>
              <a:rPr lang="en">
                <a:solidFill>
                  <a:srgbClr val="000000"/>
                </a:solidFill>
              </a:rPr>
            </a:br>
            <a:r>
              <a:rPr i="1" lang="en" sz="1400">
                <a:solidFill>
                  <a:srgbClr val="073763"/>
                </a:solidFill>
              </a:rPr>
              <a:t>(Huang et al. PMLR 2019) </a:t>
            </a:r>
            <a:endParaRPr sz="14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781900" y="2124150"/>
            <a:ext cx="46140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663075" y="2690000"/>
            <a:ext cx="57369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781900" y="3185275"/>
            <a:ext cx="6511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2609175" y="3680550"/>
            <a:ext cx="56106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3948375" y="1319663"/>
            <a:ext cx="2932200" cy="30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237650" y="934775"/>
            <a:ext cx="8297100" cy="3532800"/>
          </a:xfrm>
          <a:prstGeom prst="rect">
            <a:avLst/>
          </a:prstGeom>
          <a:solidFill>
            <a:srgbClr val="FFFFFF">
              <a:alpha val="754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4" name="Google Shape;374;p36"/>
          <p:cNvSpPr txBox="1"/>
          <p:nvPr>
            <p:ph idx="1" type="body"/>
          </p:nvPr>
        </p:nvSpPr>
        <p:spPr>
          <a:xfrm>
            <a:off x="467625" y="1416725"/>
            <a:ext cx="8297100" cy="2484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</a:rPr>
            </a:b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These results assume uniformly random label noise and usually don’t apply to </a:t>
            </a:r>
            <a:r>
              <a:rPr b="1" lang="en" sz="2000">
                <a:solidFill>
                  <a:schemeClr val="dk1"/>
                </a:solidFill>
              </a:rPr>
              <a:t>real-world settings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3085725" y="2234150"/>
            <a:ext cx="3294900" cy="29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237650" y="203175"/>
            <a:ext cx="8856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Noise that we will NOT cover in this lecture.</a:t>
            </a:r>
            <a:endParaRPr/>
          </a:p>
        </p:txBody>
      </p:sp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164425" y="934775"/>
            <a:ext cx="4344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in Data</a:t>
            </a:r>
            <a:br>
              <a:rPr lang="en"/>
            </a:b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Blurry images, adversarial examples, typos in text, background noise in audio</a:t>
            </a:r>
            <a:br>
              <a:rPr lang="en" sz="1400"/>
            </a:br>
            <a:endParaRPr sz="1000"/>
          </a:p>
        </p:txBody>
      </p:sp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52" y="1418152"/>
            <a:ext cx="2927903" cy="16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/>
        </p:nvSpPr>
        <p:spPr>
          <a:xfrm>
            <a:off x="882500" y="2636825"/>
            <a:ext cx="2928000" cy="400200"/>
          </a:xfrm>
          <a:prstGeom prst="rect">
            <a:avLst/>
          </a:prstGeom>
          <a:solidFill>
            <a:srgbClr val="FFFFFF">
              <a:alpha val="547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22222"/>
                </a:solidFill>
              </a:rPr>
              <a:t>Label: Sidewalk</a:t>
            </a:r>
            <a:endParaRPr/>
          </a:p>
        </p:txBody>
      </p:sp>
      <p:grpSp>
        <p:nvGrpSpPr>
          <p:cNvPr id="385" name="Google Shape;385;p37"/>
          <p:cNvGrpSpPr/>
          <p:nvPr/>
        </p:nvGrpSpPr>
        <p:grpSpPr>
          <a:xfrm>
            <a:off x="4917725" y="934775"/>
            <a:ext cx="4176975" cy="2261250"/>
            <a:chOff x="4917725" y="934775"/>
            <a:chExt cx="4176975" cy="2261250"/>
          </a:xfrm>
        </p:grpSpPr>
        <p:sp>
          <p:nvSpPr>
            <p:cNvPr id="386" name="Google Shape;386;p37"/>
            <p:cNvSpPr txBox="1"/>
            <p:nvPr/>
          </p:nvSpPr>
          <p:spPr>
            <a:xfrm>
              <a:off x="5016500" y="934775"/>
              <a:ext cx="407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Annotator Label Noise</a:t>
              </a:r>
              <a:endParaRPr>
                <a:solidFill>
                  <a:srgbClr val="222222"/>
                </a:solidFill>
              </a:endParaRPr>
            </a:p>
          </p:txBody>
        </p:sp>
        <p:pic>
          <p:nvPicPr>
            <p:cNvPr id="387" name="Google Shape;38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2449262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83" y="2099471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47191" y="1749679"/>
              <a:ext cx="257054" cy="257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7"/>
            <p:cNvSpPr txBox="1"/>
            <p:nvPr/>
          </p:nvSpPr>
          <p:spPr>
            <a:xfrm>
              <a:off x="7255700" y="1705875"/>
              <a:ext cx="1602000" cy="11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Sports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>
                <a:solidFill>
                  <a:srgbClr val="22222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Annotation: Toy Car</a:t>
              </a:r>
              <a:endParaRPr sz="1000"/>
            </a:p>
          </p:txBody>
        </p:sp>
        <p:sp>
          <p:nvSpPr>
            <p:cNvPr id="391" name="Google Shape;391;p37"/>
            <p:cNvSpPr txBox="1"/>
            <p:nvPr/>
          </p:nvSpPr>
          <p:spPr>
            <a:xfrm>
              <a:off x="6847163" y="17215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1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2" name="Google Shape;392;p37"/>
            <p:cNvSpPr txBox="1"/>
            <p:nvPr/>
          </p:nvSpPr>
          <p:spPr>
            <a:xfrm>
              <a:off x="6847150" y="205865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2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37"/>
            <p:cNvSpPr txBox="1"/>
            <p:nvPr/>
          </p:nvSpPr>
          <p:spPr>
            <a:xfrm>
              <a:off x="6847163" y="2395800"/>
              <a:ext cx="257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</a:rPr>
                <a:t>3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94" name="Google Shape;39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7725" y="1418150"/>
              <a:ext cx="1777975" cy="177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37"/>
          <p:cNvSpPr txBox="1"/>
          <p:nvPr/>
        </p:nvSpPr>
        <p:spPr>
          <a:xfrm>
            <a:off x="4543800" y="3789663"/>
            <a:ext cx="46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one</a:t>
            </a:r>
            <a:r>
              <a:rPr lang="en" sz="1800">
                <a:solidFill>
                  <a:srgbClr val="222222"/>
                </a:solidFill>
              </a:rPr>
              <a:t> annotation per example</a:t>
            </a:r>
            <a:endParaRPr sz="1800"/>
          </a:p>
        </p:txBody>
      </p:sp>
      <p:sp>
        <p:nvSpPr>
          <p:cNvPr id="396" name="Google Shape;396;p37"/>
          <p:cNvSpPr txBox="1"/>
          <p:nvPr/>
        </p:nvSpPr>
        <p:spPr>
          <a:xfrm>
            <a:off x="237650" y="3809200"/>
            <a:ext cx="43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CL assumes </a:t>
            </a:r>
            <a:r>
              <a:rPr b="1" lang="en" sz="1800" u="sng">
                <a:solidFill>
                  <a:srgbClr val="222222"/>
                </a:solidFill>
              </a:rPr>
              <a:t>labels</a:t>
            </a:r>
            <a:r>
              <a:rPr b="1" lang="en" sz="1800">
                <a:solidFill>
                  <a:srgbClr val="222222"/>
                </a:solidFill>
              </a:rPr>
              <a:t> </a:t>
            </a:r>
            <a:r>
              <a:rPr lang="en" sz="1800">
                <a:solidFill>
                  <a:srgbClr val="222222"/>
                </a:solidFill>
              </a:rPr>
              <a:t>are noisy, not data.</a:t>
            </a:r>
            <a:endParaRPr/>
          </a:p>
        </p:txBody>
      </p:sp>
      <p:sp>
        <p:nvSpPr>
          <p:cNvPr id="397" name="Google Shape;397;p37"/>
          <p:cNvSpPr txBox="1"/>
          <p:nvPr/>
        </p:nvSpPr>
        <p:spPr>
          <a:xfrm>
            <a:off x="4993300" y="3263300"/>
            <a:ext cx="166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Dawid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and </a:t>
            </a:r>
            <a:r>
              <a:rPr b="1" lang="en" sz="1000">
                <a:solidFill>
                  <a:srgbClr val="073763"/>
                </a:solidFill>
                <a:highlight>
                  <a:srgbClr val="FFFFFF"/>
                </a:highlight>
              </a:rPr>
              <a:t>Skene</a:t>
            </a:r>
            <a:r>
              <a:rPr lang="en" sz="1000">
                <a:solidFill>
                  <a:srgbClr val="073763"/>
                </a:solidFill>
                <a:highlight>
                  <a:srgbClr val="FFFFFF"/>
                </a:highlight>
              </a:rPr>
              <a:t> (1979)</a:t>
            </a:r>
            <a:endParaRPr sz="10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methods for Learning with Noisy Labels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164425" y="1163375"/>
            <a:ext cx="4245300" cy="3425700"/>
          </a:xfrm>
          <a:prstGeom prst="rect">
            <a:avLst/>
          </a:prstGeom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Loss”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loss from another network</a:t>
            </a:r>
            <a:endParaRPr sz="16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Co-Teaching (Han et al., 2018) </a:t>
            </a:r>
            <a:endParaRPr sz="1000">
              <a:solidFill>
                <a:srgbClr val="073763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MentorNet (Jiang et al., 2017)</a:t>
            </a:r>
            <a:endParaRPr sz="1000">
              <a:solidFill>
                <a:srgbClr val="0737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Modify loss directly</a:t>
            </a:r>
            <a:endParaRPr sz="1600"/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SCE-loss (Wang et al., 2019) 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Importance reweighting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900">
                <a:solidFill>
                  <a:srgbClr val="073763"/>
                </a:solidFill>
              </a:rPr>
              <a:t>(Liu &amp; Tao, 2015; Patrini et al., 2017; Reed et al., 2015; Shu et al., 2019; Goldberger &amp; Ben-Reuven, 2017)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8"/>
          <p:cNvSpPr txBox="1"/>
          <p:nvPr>
            <p:ph idx="1" type="body"/>
          </p:nvPr>
        </p:nvSpPr>
        <p:spPr>
          <a:xfrm>
            <a:off x="4557200" y="1163375"/>
            <a:ext cx="4452600" cy="3425700"/>
          </a:xfrm>
          <a:prstGeom prst="rect">
            <a:avLst/>
          </a:prstGeom>
          <a:ln cap="flat" cmpd="sng" w="2857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Methods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“Change the Data”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label errors in datasets</a:t>
            </a:r>
            <a:endParaRPr sz="1000"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learn with(out) noisy labels by providing cleaned data for training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000"/>
              <a:buChar char="○"/>
            </a:pPr>
            <a:r>
              <a:rPr lang="en" sz="1000">
                <a:solidFill>
                  <a:srgbClr val="073763"/>
                </a:solidFill>
              </a:rPr>
              <a:t>(Pleiss et al., 2020; Yu et al., ICML, 2019; Li et al., ICLR, 2020; Wei et al., CVPR, 2020, Northcutt et al., JAIR, 2021)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>
                <a:solidFill>
                  <a:srgbClr val="FF0000"/>
                </a:solidFill>
              </a:rPr>
            </a:br>
            <a:r>
              <a:rPr lang="en" sz="1400">
                <a:solidFill>
                  <a:srgbClr val="FF0000"/>
                </a:solidFill>
              </a:rPr>
              <a:t>	     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5696125" y="3812900"/>
            <a:ext cx="204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This lecture</a:t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670275" y="4119225"/>
            <a:ext cx="362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We’ll see later why these approaches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propagate error to the learned model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2914025" y="2472651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164425" y="815475"/>
            <a:ext cx="8732700" cy="3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Directly estimate the joint distribution of observed noisy labels and latent true labels.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8" name="Google Shape;428;p40"/>
          <p:cNvGrpSpPr/>
          <p:nvPr/>
        </p:nvGrpSpPr>
        <p:grpSpPr>
          <a:xfrm>
            <a:off x="2287972" y="1454965"/>
            <a:ext cx="4419967" cy="2651195"/>
            <a:chOff x="2318100" y="1257475"/>
            <a:chExt cx="3886027" cy="2192701"/>
          </a:xfrm>
        </p:grpSpPr>
        <p:pic>
          <p:nvPicPr>
            <p:cNvPr id="429" name="Google Shape;42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8100" y="1257475"/>
              <a:ext cx="3886027" cy="219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5156" y="1440672"/>
              <a:ext cx="969775" cy="347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40"/>
            <p:cNvSpPr/>
            <p:nvPr/>
          </p:nvSpPr>
          <p:spPr>
            <a:xfrm>
              <a:off x="2335400" y="1257475"/>
              <a:ext cx="959400" cy="21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40"/>
          <p:cNvGrpSpPr/>
          <p:nvPr/>
        </p:nvGrpSpPr>
        <p:grpSpPr>
          <a:xfrm>
            <a:off x="237650" y="1886373"/>
            <a:ext cx="2058347" cy="1131452"/>
            <a:chOff x="237650" y="1886373"/>
            <a:chExt cx="2058347" cy="1131452"/>
          </a:xfrm>
        </p:grpSpPr>
        <p:cxnSp>
          <p:nvCxnSpPr>
            <p:cNvPr id="433" name="Google Shape;433;p40"/>
            <p:cNvCxnSpPr>
              <a:stCxn id="430" idx="1"/>
              <a:endCxn id="434" idx="3"/>
            </p:cNvCxnSpPr>
            <p:nvPr/>
          </p:nvCxnSpPr>
          <p:spPr>
            <a:xfrm flipH="1">
              <a:off x="1050997" y="1886373"/>
              <a:ext cx="1245000" cy="1731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40"/>
            <p:cNvCxnSpPr>
              <a:stCxn id="430" idx="1"/>
              <a:endCxn id="436" idx="3"/>
            </p:cNvCxnSpPr>
            <p:nvPr/>
          </p:nvCxnSpPr>
          <p:spPr>
            <a:xfrm flipH="1">
              <a:off x="989797" y="1886373"/>
              <a:ext cx="1306200" cy="996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40"/>
            <p:cNvCxnSpPr>
              <a:endCxn id="438" idx="3"/>
            </p:cNvCxnSpPr>
            <p:nvPr/>
          </p:nvCxnSpPr>
          <p:spPr>
            <a:xfrm flipH="1">
              <a:off x="916846" y="1886392"/>
              <a:ext cx="1360800" cy="552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34" name="Google Shape;43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7650" y="1908017"/>
              <a:ext cx="813350" cy="3031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1813" y="2304217"/>
              <a:ext cx="545034" cy="27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8875" y="2747663"/>
              <a:ext cx="690900" cy="2701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0"/>
          <p:cNvGrpSpPr/>
          <p:nvPr/>
        </p:nvGrpSpPr>
        <p:grpSpPr>
          <a:xfrm>
            <a:off x="1702150" y="3520025"/>
            <a:ext cx="6975300" cy="1338475"/>
            <a:chOff x="1702150" y="3520025"/>
            <a:chExt cx="6975300" cy="1338475"/>
          </a:xfrm>
        </p:grpSpPr>
        <p:sp>
          <p:nvSpPr>
            <p:cNvPr id="440" name="Google Shape;440;p40"/>
            <p:cNvSpPr txBox="1"/>
            <p:nvPr/>
          </p:nvSpPr>
          <p:spPr>
            <a:xfrm>
              <a:off x="1702150" y="4181400"/>
              <a:ext cx="6975300" cy="677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Off-diagonals tell you what fraction of your dataset is mislabeled.</a:t>
              </a:r>
              <a:br>
                <a:rPr lang="en" sz="1600"/>
              </a:br>
              <a:r>
                <a:rPr lang="en" sz="1600"/>
                <a:t>	</a:t>
              </a:r>
              <a:r>
                <a:rPr i="1" lang="en" sz="1600"/>
                <a:t>	Example -- “3% of your cow images are actually foxes”</a:t>
              </a:r>
              <a:endParaRPr i="1" sz="1600"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597700" y="3520025"/>
              <a:ext cx="906600" cy="504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41"/>
          <p:cNvSpPr txBox="1"/>
          <p:nvPr>
            <p:ph idx="1" type="body"/>
          </p:nvPr>
        </p:nvSpPr>
        <p:spPr>
          <a:xfrm>
            <a:off x="341400" y="962400"/>
            <a:ext cx="85857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estimate             and find label errors, confident learning requires two inputs: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Noisy labels,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Predicted probabilities,</a:t>
            </a:r>
            <a:endParaRPr sz="1000"/>
          </a:p>
        </p:txBody>
      </p:sp>
      <p:pic>
        <p:nvPicPr>
          <p:cNvPr id="449" name="Google Shape;4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0" y="1838075"/>
            <a:ext cx="979659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 rotWithShape="1">
          <a:blip r:embed="rId3">
            <a:alphaModFix/>
          </a:blip>
          <a:srcRect b="0" l="19338" r="69097" t="0"/>
          <a:stretch/>
        </p:blipFill>
        <p:spPr>
          <a:xfrm>
            <a:off x="2053025" y="1545175"/>
            <a:ext cx="113300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/>
        </p:nvSpPr>
        <p:spPr>
          <a:xfrm>
            <a:off x="176375" y="4579050"/>
            <a:ext cx="43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Note: CL is scale-invariant w.r.t. outputs, i.e. raw logits work as well</a:t>
            </a:r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21" y="1043162"/>
            <a:ext cx="623572" cy="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710" l="0" r="0" t="0"/>
          <a:stretch/>
        </p:blipFill>
        <p:spPr>
          <a:xfrm>
            <a:off x="4844375" y="701814"/>
            <a:ext cx="4415675" cy="421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734114"/>
            <a:ext cx="4852126" cy="40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does confident learning work?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Key idea: First we find thresholds as a proxy for the machine’s self-confidence,</a:t>
            </a:r>
            <a:br>
              <a:rPr lang="en"/>
            </a:br>
            <a:r>
              <a:rPr lang="en"/>
              <a:t>		  on average, for each task/class</a:t>
            </a:r>
            <a:endParaRPr/>
          </a:p>
        </p:txBody>
      </p:sp>
      <p:sp>
        <p:nvSpPr>
          <p:cNvPr id="459" name="Google Shape;459;p4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362" y="1988977"/>
            <a:ext cx="4790725" cy="11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/>
          <p:nvPr/>
        </p:nvSpPr>
        <p:spPr>
          <a:xfrm>
            <a:off x="5136450" y="2264825"/>
            <a:ext cx="790200" cy="4869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3831175" y="2801050"/>
            <a:ext cx="931200" cy="2892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63" name="Google Shape;463;p42"/>
          <p:cNvPicPr preferRelativeResize="0"/>
          <p:nvPr/>
        </p:nvPicPr>
        <p:blipFill rotWithShape="1">
          <a:blip r:embed="rId3">
            <a:alphaModFix/>
          </a:blip>
          <a:srcRect b="35170" l="3207" r="93699" t="42674"/>
          <a:stretch/>
        </p:blipFill>
        <p:spPr>
          <a:xfrm>
            <a:off x="4561412" y="1382875"/>
            <a:ext cx="148174" cy="2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/>
          <p:nvPr/>
        </p:nvSpPr>
        <p:spPr>
          <a:xfrm>
            <a:off x="6564225" y="3744772"/>
            <a:ext cx="2519400" cy="831300"/>
          </a:xfrm>
          <a:prstGeom prst="rect">
            <a:avLst/>
          </a:prstGeom>
          <a:solidFill>
            <a:srgbClr val="FFFFFF">
              <a:alpha val="69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Creating a matrix of counts to estimate the unnormalized joint distribution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471" name="Google Shape;471;p4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43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3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43"/>
          <p:cNvGrpSpPr/>
          <p:nvPr/>
        </p:nvGrpSpPr>
        <p:grpSpPr>
          <a:xfrm>
            <a:off x="238950" y="1896861"/>
            <a:ext cx="8656608" cy="902528"/>
            <a:chOff x="238950" y="1896861"/>
            <a:chExt cx="8656608" cy="902528"/>
          </a:xfrm>
        </p:grpSpPr>
        <p:grpSp>
          <p:nvGrpSpPr>
            <p:cNvPr id="476" name="Google Shape;476;p43"/>
            <p:cNvGrpSpPr/>
            <p:nvPr/>
          </p:nvGrpSpPr>
          <p:grpSpPr>
            <a:xfrm>
              <a:off x="238950" y="1987172"/>
              <a:ext cx="933597" cy="733753"/>
              <a:chOff x="1905175" y="3038172"/>
              <a:chExt cx="933597" cy="733753"/>
            </a:xfrm>
          </p:grpSpPr>
          <p:sp>
            <p:nvSpPr>
              <p:cNvPr id="477" name="Google Shape;477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1" name="Google Shape;481;p43"/>
              <p:cNvCxnSpPr>
                <a:stCxn id="478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2" name="Google Shape;482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83" name="Google Shape;483;p43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84" name="Google Shape;484;p43"/>
              <p:cNvSpPr txBox="1"/>
              <p:nvPr/>
            </p:nvSpPr>
            <p:spPr>
              <a:xfrm>
                <a:off x="2182878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85" name="Google Shape;485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86" name="Google Shape;486;p43"/>
            <p:cNvGrpSpPr/>
            <p:nvPr/>
          </p:nvGrpSpPr>
          <p:grpSpPr>
            <a:xfrm>
              <a:off x="1339617" y="1980117"/>
              <a:ext cx="933597" cy="740808"/>
              <a:chOff x="1905175" y="3031117"/>
              <a:chExt cx="933597" cy="740808"/>
            </a:xfrm>
          </p:grpSpPr>
          <p:sp>
            <p:nvSpPr>
              <p:cNvPr id="487" name="Google Shape;487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2280625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1" name="Google Shape;491;p43"/>
              <p:cNvCxnSpPr>
                <a:stCxn id="488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2" name="Google Shape;492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493" name="Google Shape;493;p43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494" name="Google Shape;494;p43"/>
              <p:cNvSpPr txBox="1"/>
              <p:nvPr/>
            </p:nvSpPr>
            <p:spPr>
              <a:xfrm>
                <a:off x="2182878" y="3031117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495" name="Google Shape;495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496" name="Google Shape;496;p43"/>
            <p:cNvGrpSpPr/>
            <p:nvPr/>
          </p:nvGrpSpPr>
          <p:grpSpPr>
            <a:xfrm>
              <a:off x="4630328" y="1987172"/>
              <a:ext cx="933597" cy="733753"/>
              <a:chOff x="1905175" y="3038172"/>
              <a:chExt cx="933597" cy="733753"/>
            </a:xfrm>
          </p:grpSpPr>
          <p:sp>
            <p:nvSpPr>
              <p:cNvPr id="497" name="Google Shape;497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498" name="Google Shape;498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2016747" y="3253925"/>
                <a:ext cx="148200" cy="30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00" name="Google Shape;500;p43"/>
              <p:cNvCxnSpPr>
                <a:stCxn id="501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2" name="Google Shape;502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503" name="Google Shape;503;p43"/>
              <p:cNvSpPr txBox="1"/>
              <p:nvPr/>
            </p:nvSpPr>
            <p:spPr>
              <a:xfrm>
                <a:off x="1919000" y="30381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0.7</a:t>
                </a:r>
                <a:endParaRPr sz="900"/>
              </a:p>
            </p:txBody>
          </p:sp>
          <p:sp>
            <p:nvSpPr>
              <p:cNvPr id="504" name="Google Shape;504;p43"/>
              <p:cNvSpPr txBox="1"/>
              <p:nvPr/>
            </p:nvSpPr>
            <p:spPr>
              <a:xfrm>
                <a:off x="2455222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505" name="Google Shape;505;p43"/>
            <p:cNvGrpSpPr/>
            <p:nvPr/>
          </p:nvGrpSpPr>
          <p:grpSpPr>
            <a:xfrm>
              <a:off x="5739461" y="2139572"/>
              <a:ext cx="933597" cy="581353"/>
              <a:chOff x="1905175" y="3190572"/>
              <a:chExt cx="933597" cy="581353"/>
            </a:xfrm>
          </p:grpSpPr>
          <p:sp>
            <p:nvSpPr>
              <p:cNvPr id="506" name="Google Shape;506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509" name="Google Shape;509;p43"/>
              <p:cNvCxnSpPr>
                <a:stCxn id="507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0" name="Google Shape;510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511" name="Google Shape;511;p43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512" name="Google Shape;512;p43"/>
              <p:cNvSpPr txBox="1"/>
              <p:nvPr/>
            </p:nvSpPr>
            <p:spPr>
              <a:xfrm>
                <a:off x="2185700" y="32766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  <p:grpSp>
          <p:nvGrpSpPr>
            <p:cNvPr id="513" name="Google Shape;513;p43"/>
            <p:cNvGrpSpPr/>
            <p:nvPr/>
          </p:nvGrpSpPr>
          <p:grpSpPr>
            <a:xfrm>
              <a:off x="6854239" y="2222828"/>
              <a:ext cx="933597" cy="498097"/>
              <a:chOff x="1905175" y="3273828"/>
              <a:chExt cx="933597" cy="498097"/>
            </a:xfrm>
          </p:grpSpPr>
          <p:sp>
            <p:nvSpPr>
              <p:cNvPr id="514" name="Google Shape;514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15" name="Google Shape;515;p43"/>
              <p:cNvSpPr/>
              <p:nvPr/>
            </p:nvSpPr>
            <p:spPr>
              <a:xfrm>
                <a:off x="2017911" y="3491350"/>
                <a:ext cx="148200" cy="70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517" name="Google Shape;517;p43"/>
              <p:cNvCxnSpPr>
                <a:stCxn id="515" idx="2"/>
              </p:cNvCxnSpPr>
              <p:nvPr/>
            </p:nvCxnSpPr>
            <p:spPr>
              <a:xfrm>
                <a:off x="2092011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8" name="Google Shape;518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519" name="Google Shape;519;p43"/>
              <p:cNvSpPr txBox="1"/>
              <p:nvPr/>
            </p:nvSpPr>
            <p:spPr>
              <a:xfrm>
                <a:off x="1920411" y="3273828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  <p:sp>
            <p:nvSpPr>
              <p:cNvPr id="520" name="Google Shape;520;p43"/>
              <p:cNvSpPr txBox="1"/>
              <p:nvPr/>
            </p:nvSpPr>
            <p:spPr>
              <a:xfrm>
                <a:off x="2182878" y="33429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521" name="Google Shape;521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grpSp>
          <p:nvGrpSpPr>
            <p:cNvPr id="522" name="Google Shape;522;p43"/>
            <p:cNvGrpSpPr/>
            <p:nvPr/>
          </p:nvGrpSpPr>
          <p:grpSpPr>
            <a:xfrm>
              <a:off x="7961961" y="2139572"/>
              <a:ext cx="933597" cy="581353"/>
              <a:chOff x="1905175" y="3190572"/>
              <a:chExt cx="933597" cy="581353"/>
            </a:xfrm>
          </p:grpSpPr>
          <p:sp>
            <p:nvSpPr>
              <p:cNvPr id="523" name="Google Shape;523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24" name="Google Shape;524;p43"/>
              <p:cNvSpPr/>
              <p:nvPr/>
            </p:nvSpPr>
            <p:spPr>
              <a:xfrm>
                <a:off x="2017900" y="3410650"/>
                <a:ext cx="148200" cy="151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cxnSp>
            <p:nvCxnSpPr>
              <p:cNvPr id="526" name="Google Shape;526;p43"/>
              <p:cNvCxnSpPr>
                <a:stCxn id="524" idx="2"/>
              </p:cNvCxnSpPr>
              <p:nvPr/>
            </p:nvCxnSpPr>
            <p:spPr>
              <a:xfrm>
                <a:off x="2092000" y="3561850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7" name="Google Shape;527;p43"/>
              <p:cNvSpPr txBox="1"/>
              <p:nvPr/>
            </p:nvSpPr>
            <p:spPr>
              <a:xfrm>
                <a:off x="1905175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sp>
            <p:nvSpPr>
              <p:cNvPr id="528" name="Google Shape;528;p43"/>
              <p:cNvSpPr txBox="1"/>
              <p:nvPr/>
            </p:nvSpPr>
            <p:spPr>
              <a:xfrm>
                <a:off x="1920411" y="3190572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0.3</a:t>
                </a:r>
                <a:endParaRPr sz="900"/>
              </a:p>
            </p:txBody>
          </p:sp>
          <p:sp>
            <p:nvSpPr>
              <p:cNvPr id="529" name="Google Shape;529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</p:grpSp>
        <p:pic>
          <p:nvPicPr>
            <p:cNvPr id="530" name="Google Shape;530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0300" y="2632017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1" name="Google Shape;531;p43"/>
            <p:cNvGrpSpPr/>
            <p:nvPr/>
          </p:nvGrpSpPr>
          <p:grpSpPr>
            <a:xfrm>
              <a:off x="2434639" y="1896861"/>
              <a:ext cx="933597" cy="824064"/>
              <a:chOff x="2434639" y="1896861"/>
              <a:chExt cx="933597" cy="824064"/>
            </a:xfrm>
          </p:grpSpPr>
          <p:sp>
            <p:nvSpPr>
              <p:cNvPr id="532" name="Google Shape;532;p43"/>
              <p:cNvSpPr txBox="1"/>
              <p:nvPr/>
            </p:nvSpPr>
            <p:spPr>
              <a:xfrm>
                <a:off x="2434639" y="2397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dog  </a:t>
                </a:r>
                <a:endParaRPr sz="900"/>
              </a:p>
            </p:txBody>
          </p:sp>
          <p:grpSp>
            <p:nvGrpSpPr>
              <p:cNvPr id="533" name="Google Shape;533;p43"/>
              <p:cNvGrpSpPr/>
              <p:nvPr/>
            </p:nvGrpSpPr>
            <p:grpSpPr>
              <a:xfrm>
                <a:off x="2449875" y="1896861"/>
                <a:ext cx="918361" cy="824064"/>
                <a:chOff x="1920411" y="2947861"/>
                <a:chExt cx="918361" cy="824064"/>
              </a:xfrm>
            </p:grpSpPr>
            <p:sp>
              <p:nvSpPr>
                <p:cNvPr id="534" name="Google Shape;534;p43"/>
                <p:cNvSpPr txBox="1"/>
                <p:nvPr/>
              </p:nvSpPr>
              <p:spPr>
                <a:xfrm>
                  <a:off x="2434372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cow  </a:t>
                  </a:r>
                  <a:endParaRPr sz="900"/>
                </a:p>
              </p:txBody>
            </p:sp>
            <p:sp>
              <p:nvSpPr>
                <p:cNvPr id="535" name="Google Shape;535;p43"/>
                <p:cNvSpPr txBox="1"/>
                <p:nvPr/>
              </p:nvSpPr>
              <p:spPr>
                <a:xfrm>
                  <a:off x="2187728" y="3448825"/>
                  <a:ext cx="404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fox  </a:t>
                  </a:r>
                  <a:endParaRPr sz="900"/>
                </a:p>
              </p:txBody>
            </p:sp>
            <p:sp>
              <p:nvSpPr>
                <p:cNvPr id="536" name="Google Shape;536;p43"/>
                <p:cNvSpPr/>
                <p:nvPr/>
              </p:nvSpPr>
              <p:spPr>
                <a:xfrm>
                  <a:off x="2280636" y="3168075"/>
                  <a:ext cx="148200" cy="393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37" name="Google Shape;537;p43"/>
                <p:cNvCxnSpPr>
                  <a:stCxn id="538" idx="2"/>
                </p:cNvCxnSpPr>
                <p:nvPr/>
              </p:nvCxnSpPr>
              <p:spPr>
                <a:xfrm>
                  <a:off x="2092011" y="3561975"/>
                  <a:ext cx="5961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39" name="Google Shape;539;p43"/>
                <p:cNvSpPr txBox="1"/>
                <p:nvPr/>
              </p:nvSpPr>
              <p:spPr>
                <a:xfrm>
                  <a:off x="2182878" y="2947861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0.9</a:t>
                  </a:r>
                  <a:endParaRPr sz="900"/>
                </a:p>
              </p:txBody>
            </p:sp>
            <p:sp>
              <p:nvSpPr>
                <p:cNvPr id="540" name="Google Shape;540;p43"/>
                <p:cNvSpPr txBox="1"/>
                <p:nvPr/>
              </p:nvSpPr>
              <p:spPr>
                <a:xfrm>
                  <a:off x="2455222" y="3338739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0.0</a:t>
                  </a:r>
                  <a:endParaRPr sz="900"/>
                </a:p>
              </p:txBody>
            </p:sp>
            <p:sp>
              <p:nvSpPr>
                <p:cNvPr id="538" name="Google Shape;538;p43"/>
                <p:cNvSpPr/>
                <p:nvPr/>
              </p:nvSpPr>
              <p:spPr>
                <a:xfrm>
                  <a:off x="2017911" y="3499275"/>
                  <a:ext cx="148200" cy="627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43"/>
                <p:cNvSpPr txBox="1"/>
                <p:nvPr/>
              </p:nvSpPr>
              <p:spPr>
                <a:xfrm>
                  <a:off x="1920411" y="3282294"/>
                  <a:ext cx="371400" cy="32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/>
                    <a:t>0.1</a:t>
                  </a:r>
                  <a:endParaRPr sz="900"/>
                </a:p>
              </p:txBody>
            </p:sp>
          </p:grpSp>
        </p:grpSp>
        <p:sp>
          <p:nvSpPr>
            <p:cNvPr id="542" name="Google Shape;542;p43"/>
            <p:cNvSpPr/>
            <p:nvPr/>
          </p:nvSpPr>
          <p:spPr>
            <a:xfrm>
              <a:off x="52764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" name="Google Shape;543;p43"/>
            <p:cNvGrpSpPr/>
            <p:nvPr/>
          </p:nvGrpSpPr>
          <p:grpSpPr>
            <a:xfrm>
              <a:off x="3557597" y="1925083"/>
              <a:ext cx="918361" cy="795842"/>
              <a:chOff x="1920411" y="2976083"/>
              <a:chExt cx="918361" cy="795842"/>
            </a:xfrm>
          </p:grpSpPr>
          <p:sp>
            <p:nvSpPr>
              <p:cNvPr id="544" name="Google Shape;544;p4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545" name="Google Shape;545;p4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546" name="Google Shape;546;p43"/>
              <p:cNvSpPr/>
              <p:nvPr/>
            </p:nvSpPr>
            <p:spPr>
              <a:xfrm>
                <a:off x="2280614" y="3195900"/>
                <a:ext cx="148200" cy="365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47" name="Google Shape;547;p43"/>
              <p:cNvCxnSpPr>
                <a:stCxn id="548" idx="2"/>
              </p:cNvCxnSpPr>
              <p:nvPr/>
            </p:nvCxnSpPr>
            <p:spPr>
              <a:xfrm>
                <a:off x="2091989" y="356192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9" name="Google Shape;549;p43"/>
              <p:cNvSpPr txBox="1"/>
              <p:nvPr/>
            </p:nvSpPr>
            <p:spPr>
              <a:xfrm>
                <a:off x="2182878" y="2976083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0.8</a:t>
                </a:r>
                <a:endParaRPr sz="900"/>
              </a:p>
            </p:txBody>
          </p:sp>
          <p:sp>
            <p:nvSpPr>
              <p:cNvPr id="550" name="Google Shape;550;p4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548" name="Google Shape;548;p43"/>
              <p:cNvSpPr/>
              <p:nvPr/>
            </p:nvSpPr>
            <p:spPr>
              <a:xfrm>
                <a:off x="2017889" y="3448825"/>
                <a:ext cx="148200" cy="113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3"/>
              <p:cNvSpPr txBox="1"/>
              <p:nvPr/>
            </p:nvSpPr>
            <p:spPr>
              <a:xfrm>
                <a:off x="1920411" y="3232906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0.2</a:t>
                </a:r>
                <a:endParaRPr sz="900"/>
              </a:p>
            </p:txBody>
          </p:sp>
        </p:grpSp>
        <p:sp>
          <p:nvSpPr>
            <p:cNvPr id="552" name="Google Shape;552;p43"/>
            <p:cNvSpPr txBox="1"/>
            <p:nvPr/>
          </p:nvSpPr>
          <p:spPr>
            <a:xfrm>
              <a:off x="3542361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005497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3"/>
            <p:cNvSpPr txBox="1"/>
            <p:nvPr/>
          </p:nvSpPr>
          <p:spPr>
            <a:xfrm>
              <a:off x="4900975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grpSp>
          <p:nvGrpSpPr>
            <p:cNvPr id="555" name="Google Shape;555;p43"/>
            <p:cNvGrpSpPr/>
            <p:nvPr/>
          </p:nvGrpSpPr>
          <p:grpSpPr>
            <a:xfrm>
              <a:off x="5753286" y="1896861"/>
              <a:ext cx="371400" cy="613814"/>
              <a:chOff x="2182878" y="2947861"/>
              <a:chExt cx="371400" cy="613814"/>
            </a:xfrm>
          </p:grpSpPr>
          <p:sp>
            <p:nvSpPr>
              <p:cNvPr id="556" name="Google Shape;556;p43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3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  <p:sp>
          <p:nvSpPr>
            <p:cNvPr id="558" name="Google Shape;558;p43"/>
            <p:cNvSpPr/>
            <p:nvPr/>
          </p:nvSpPr>
          <p:spPr>
            <a:xfrm>
              <a:off x="6114675" y="24405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3"/>
            <p:cNvSpPr txBox="1"/>
            <p:nvPr/>
          </p:nvSpPr>
          <p:spPr>
            <a:xfrm>
              <a:off x="6275397" y="2287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560" name="Google Shape;560;p43"/>
            <p:cNvSpPr txBox="1"/>
            <p:nvPr/>
          </p:nvSpPr>
          <p:spPr>
            <a:xfrm>
              <a:off x="8239664" y="2181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8337131" y="2397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2" name="Google Shape;562;p43"/>
            <p:cNvGrpSpPr/>
            <p:nvPr/>
          </p:nvGrpSpPr>
          <p:grpSpPr>
            <a:xfrm>
              <a:off x="8510597" y="2047850"/>
              <a:ext cx="371400" cy="462975"/>
              <a:chOff x="2182878" y="3098850"/>
              <a:chExt cx="371400" cy="462975"/>
            </a:xfrm>
          </p:grpSpPr>
          <p:sp>
            <p:nvSpPr>
              <p:cNvPr id="563" name="Google Shape;563;p43"/>
              <p:cNvSpPr/>
              <p:nvPr/>
            </p:nvSpPr>
            <p:spPr>
              <a:xfrm>
                <a:off x="2280631" y="3315825"/>
                <a:ext cx="148200" cy="24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3"/>
              <p:cNvSpPr txBox="1"/>
              <p:nvPr/>
            </p:nvSpPr>
            <p:spPr>
              <a:xfrm>
                <a:off x="2182878" y="3098850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0.5</a:t>
                </a:r>
                <a:endParaRPr sz="900"/>
              </a:p>
            </p:txBody>
          </p:sp>
        </p:grpSp>
        <p:grpSp>
          <p:nvGrpSpPr>
            <p:cNvPr id="565" name="Google Shape;565;p43"/>
            <p:cNvGrpSpPr/>
            <p:nvPr/>
          </p:nvGrpSpPr>
          <p:grpSpPr>
            <a:xfrm>
              <a:off x="7401464" y="1896861"/>
              <a:ext cx="371400" cy="613814"/>
              <a:chOff x="2182878" y="2947861"/>
              <a:chExt cx="371400" cy="613814"/>
            </a:xfrm>
          </p:grpSpPr>
          <p:sp>
            <p:nvSpPr>
              <p:cNvPr id="566" name="Google Shape;566;p43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3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</p:grpSp>
      </p:grpSp>
      <p:pic>
        <p:nvPicPr>
          <p:cNvPr id="568" name="Google Shape;568;p43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9" name="Google Shape;569;p43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70" name="Google Shape;570;p43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571" name="Google Shape;571;p43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72" name="Google Shape;572;p43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43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575" name="Google Shape;57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43"/>
          <p:cNvGrpSpPr/>
          <p:nvPr/>
        </p:nvGrpSpPr>
        <p:grpSpPr>
          <a:xfrm>
            <a:off x="1477875" y="3117840"/>
            <a:ext cx="3946798" cy="1040260"/>
            <a:chOff x="1477875" y="3117840"/>
            <a:chExt cx="3946798" cy="1040260"/>
          </a:xfrm>
        </p:grpSpPr>
        <p:pic>
          <p:nvPicPr>
            <p:cNvPr id="578" name="Google Shape;578;p43"/>
            <p:cNvPicPr preferRelativeResize="0"/>
            <p:nvPr/>
          </p:nvPicPr>
          <p:blipFill rotWithShape="1">
            <a:blip r:embed="rId8">
              <a:alphaModFix/>
            </a:blip>
            <a:srcRect b="0" l="26729" r="0" t="0"/>
            <a:stretch/>
          </p:blipFill>
          <p:spPr>
            <a:xfrm>
              <a:off x="1477875" y="3724125"/>
              <a:ext cx="3946798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" name="Google Shape;579;p43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580" name="Google Shape;580;p4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1" name="Google Shape;581;p43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2" name="Google Shape;582;p43"/>
          <p:cNvGrpSpPr/>
          <p:nvPr/>
        </p:nvGrpSpPr>
        <p:grpSpPr>
          <a:xfrm>
            <a:off x="0" y="2188800"/>
            <a:ext cx="9367800" cy="615600"/>
            <a:chOff x="0" y="2188800"/>
            <a:chExt cx="9367800" cy="615600"/>
          </a:xfrm>
        </p:grpSpPr>
        <p:sp>
          <p:nvSpPr>
            <p:cNvPr id="583" name="Google Shape;583;p43"/>
            <p:cNvSpPr txBox="1"/>
            <p:nvPr/>
          </p:nvSpPr>
          <p:spPr>
            <a:xfrm>
              <a:off x="0" y="2188800"/>
              <a:ext cx="936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Before confident learning starts, a model is trained on this data using cross-validation,</a:t>
              </a:r>
              <a:br>
                <a:rPr lang="en"/>
              </a:br>
              <a:r>
                <a:rPr lang="en"/>
                <a:t>to produce               , the out-of-sample predicted probabilities</a:t>
              </a:r>
              <a:endParaRPr/>
            </a:p>
          </p:txBody>
        </p:sp>
        <p:pic>
          <p:nvPicPr>
            <p:cNvPr id="584" name="Google Shape;584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87750" y="2532034"/>
              <a:ext cx="690900" cy="1673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43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3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3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93" name="Google Shape;593;p43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94" name="Google Shape;594;p43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95" name="Google Shape;595;p43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596" name="Google Shape;596;p43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597" name="Google Shape;597;p43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598" name="Google Shape;598;p43"/>
          <p:cNvSpPr/>
          <p:nvPr/>
        </p:nvSpPr>
        <p:spPr>
          <a:xfrm>
            <a:off x="19476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600" name="Google Shape;600;p43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601" name="Google Shape;601;p43"/>
          <p:cNvSpPr txBox="1"/>
          <p:nvPr/>
        </p:nvSpPr>
        <p:spPr>
          <a:xfrm>
            <a:off x="3201950" y="2846550"/>
            <a:ext cx="25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 estimates sets of label errors for each pair of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(noisy label i, true label j)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602" name="Google Shape;602;p43"/>
          <p:cNvGrpSpPr/>
          <p:nvPr/>
        </p:nvGrpSpPr>
        <p:grpSpPr>
          <a:xfrm>
            <a:off x="1466085" y="4510535"/>
            <a:ext cx="4678800" cy="400200"/>
            <a:chOff x="1466085" y="4388525"/>
            <a:chExt cx="4678800" cy="400200"/>
          </a:xfrm>
        </p:grpSpPr>
        <p:sp>
          <p:nvSpPr>
            <p:cNvPr id="603" name="Google Shape;603;p43"/>
            <p:cNvSpPr txBox="1"/>
            <p:nvPr/>
          </p:nvSpPr>
          <p:spPr>
            <a:xfrm>
              <a:off x="1466085" y="4388525"/>
              <a:ext cx="46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The confident joint          , counts the size of each set → </a:t>
              </a:r>
              <a:endParaRPr>
                <a:solidFill>
                  <a:srgbClr val="FF0000"/>
                </a:solidFill>
              </a:endParaRPr>
            </a:p>
          </p:txBody>
        </p:sp>
        <p:pic>
          <p:nvPicPr>
            <p:cNvPr id="604" name="Google Shape;604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115735" y="4450600"/>
              <a:ext cx="434254" cy="237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" name="Google Shape;605;p43"/>
          <p:cNvGrpSpPr/>
          <p:nvPr/>
        </p:nvGrpSpPr>
        <p:grpSpPr>
          <a:xfrm>
            <a:off x="5962663" y="4541200"/>
            <a:ext cx="2167014" cy="393602"/>
            <a:chOff x="5962663" y="4541200"/>
            <a:chExt cx="2167014" cy="393602"/>
          </a:xfrm>
        </p:grpSpPr>
        <p:pic>
          <p:nvPicPr>
            <p:cNvPr id="606" name="Google Shape;606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962663" y="4541202"/>
              <a:ext cx="2167014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935600" y="4644675"/>
              <a:ext cx="193607" cy="23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3"/>
            <p:cNvPicPr preferRelativeResize="0"/>
            <p:nvPr/>
          </p:nvPicPr>
          <p:blipFill rotWithShape="1">
            <a:blip r:embed="rId13">
              <a:alphaModFix/>
            </a:blip>
            <a:srcRect b="0" l="46329" r="44879" t="0"/>
            <a:stretch/>
          </p:blipFill>
          <p:spPr>
            <a:xfrm>
              <a:off x="6909893" y="4541200"/>
              <a:ext cx="1905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4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615" name="Google Shape;615;p4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44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4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44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4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4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4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4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4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4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44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629" name="Google Shape;629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3" name="Google Shape;633;p44"/>
            <p:cNvCxnSpPr>
              <a:stCxn id="63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4" name="Google Shape;634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35" name="Google Shape;635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36" name="Google Shape;636;p44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37" name="Google Shape;637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38" name="Google Shape;638;p44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639" name="Google Shape;639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3" name="Google Shape;643;p44"/>
            <p:cNvCxnSpPr>
              <a:stCxn id="64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4" name="Google Shape;644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45" name="Google Shape;645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46" name="Google Shape;646;p44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47" name="Google Shape;647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48" name="Google Shape;648;p44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649" name="Google Shape;649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50" name="Google Shape;650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2" name="Google Shape;652;p44"/>
            <p:cNvCxnSpPr>
              <a:stCxn id="65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Google Shape;654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55" name="Google Shape;655;p44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656" name="Google Shape;656;p44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57" name="Google Shape;657;p44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658" name="Google Shape;658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61" name="Google Shape;661;p44"/>
            <p:cNvCxnSpPr>
              <a:stCxn id="659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2" name="Google Shape;662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63" name="Google Shape;663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64" name="Google Shape;664;p44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665" name="Google Shape;665;p44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666" name="Google Shape;666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69" name="Google Shape;669;p44"/>
            <p:cNvCxnSpPr>
              <a:stCxn id="667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0" name="Google Shape;670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71" name="Google Shape;671;p44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672" name="Google Shape;672;p44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673" name="Google Shape;673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675" name="Google Shape;675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678" name="Google Shape;678;p44"/>
            <p:cNvCxnSpPr>
              <a:stCxn id="67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9" name="Google Shape;679;p4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680" name="Google Shape;680;p4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682" name="Google Shape;68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44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684" name="Google Shape;684;p44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685" name="Google Shape;685;p44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686" name="Google Shape;686;p44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687" name="Google Shape;687;p44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688" name="Google Shape;688;p44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89" name="Google Shape;689;p44"/>
              <p:cNvCxnSpPr>
                <a:stCxn id="690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91" name="Google Shape;691;p44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692" name="Google Shape;692;p44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690" name="Google Shape;690;p44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4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694" name="Google Shape;694;p44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44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696" name="Google Shape;696;p4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697" name="Google Shape;697;p4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9" name="Google Shape;699;p44"/>
            <p:cNvCxnSpPr>
              <a:stCxn id="700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1" name="Google Shape;701;p44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702" name="Google Shape;702;p4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704" name="Google Shape;704;p44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705" name="Google Shape;705;p44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4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707" name="Google Shape;707;p44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708" name="Google Shape;708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710" name="Google Shape;710;p44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4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712" name="Google Shape;712;p44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713" name="Google Shape;713;p44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44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715" name="Google Shape;715;p44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4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717" name="Google Shape;717;p44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718" name="Google Shape;718;p4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720" name="Google Shape;720;p44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1" name="Google Shape;721;p44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22" name="Google Shape;722;p44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723" name="Google Shape;723;p44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24" name="Google Shape;724;p44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6" name="Google Shape;726;p44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727" name="Google Shape;727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9" name="Google Shape;729;p44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730" name="Google Shape;730;p44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1" name="Google Shape;731;p44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732" name="Google Shape;732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3" name="Google Shape;733;p44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34" name="Google Shape;734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4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44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44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39" name="Google Shape;739;p44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4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4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4"/>
          <p:cNvSpPr/>
          <p:nvPr/>
        </p:nvSpPr>
        <p:spPr>
          <a:xfrm>
            <a:off x="6327450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4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44"/>
          <p:cNvSpPr/>
          <p:nvPr/>
        </p:nvSpPr>
        <p:spPr>
          <a:xfrm>
            <a:off x="290000" y="2184475"/>
            <a:ext cx="267300" cy="4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746" name="Google Shape;746;p44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0.3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749" name="Google Shape;749;p44"/>
          <p:cNvSpPr/>
          <p:nvPr/>
        </p:nvSpPr>
        <p:spPr>
          <a:xfrm>
            <a:off x="6532033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grpSp>
        <p:nvGrpSpPr>
          <p:cNvPr id="750" name="Google Shape;750;p44"/>
          <p:cNvGrpSpPr/>
          <p:nvPr/>
        </p:nvGrpSpPr>
        <p:grpSpPr>
          <a:xfrm>
            <a:off x="281100" y="4543065"/>
            <a:ext cx="5269175" cy="461700"/>
            <a:chOff x="281100" y="4543065"/>
            <a:chExt cx="5269175" cy="461700"/>
          </a:xfrm>
        </p:grpSpPr>
        <p:pic>
          <p:nvPicPr>
            <p:cNvPr id="751" name="Google Shape;751;p44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801375" y="4588649"/>
              <a:ext cx="113300" cy="176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1100" y="4784125"/>
              <a:ext cx="614400" cy="14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44"/>
            <p:cNvSpPr txBox="1"/>
            <p:nvPr/>
          </p:nvSpPr>
          <p:spPr>
            <a:xfrm>
              <a:off x="838475" y="4543065"/>
              <a:ext cx="471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- class self-confidence thresholds</a:t>
              </a:r>
              <a:br>
                <a:rPr lang="en" sz="900"/>
              </a:br>
              <a:r>
                <a:rPr lang="en" sz="900"/>
                <a:t>- out-of-sample predicted probabilities</a:t>
              </a:r>
              <a:endParaRPr sz="900"/>
            </a:p>
          </p:txBody>
        </p:sp>
      </p:grpSp>
      <p:sp>
        <p:nvSpPr>
          <p:cNvPr id="754" name="Google Shape;754;p44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55" name="Google Shape;755;p44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56" name="Google Shape;756;p44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57" name="Google Shape;757;p44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758" name="Google Shape;758;p44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759" name="Google Shape;759;p44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60" name="Google Shape;760;p44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761" name="Google Shape;761;p44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45"/>
          <p:cNvPicPr preferRelativeResize="0"/>
          <p:nvPr/>
        </p:nvPicPr>
        <p:blipFill rotWithShape="1">
          <a:blip r:embed="rId3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5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5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5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45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772" name="Google Shape;772;p4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45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5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45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776" name="Google Shape;776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0" name="Google Shape;780;p45"/>
            <p:cNvCxnSpPr>
              <a:stCxn id="77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1" name="Google Shape;781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82" name="Google Shape;782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83" name="Google Shape;783;p45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84" name="Google Shape;784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85" name="Google Shape;785;p45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786" name="Google Shape;786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87" name="Google Shape;787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0" name="Google Shape;790;p45"/>
            <p:cNvCxnSpPr>
              <a:stCxn id="78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1" name="Google Shape;791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792" name="Google Shape;792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793" name="Google Shape;793;p45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794" name="Google Shape;794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795" name="Google Shape;795;p45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796" name="Google Shape;796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797" name="Google Shape;79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9" name="Google Shape;799;p45"/>
            <p:cNvCxnSpPr>
              <a:stCxn id="80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1" name="Google Shape;801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02" name="Google Shape;802;p45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803" name="Google Shape;803;p45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804" name="Google Shape;804;p45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805" name="Google Shape;805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808" name="Google Shape;808;p45"/>
            <p:cNvCxnSpPr>
              <a:stCxn id="8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9" name="Google Shape;809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10" name="Google Shape;810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811" name="Google Shape;811;p45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812" name="Google Shape;812;p45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813" name="Google Shape;813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816" name="Google Shape;816;p45"/>
            <p:cNvCxnSpPr>
              <a:stCxn id="81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7" name="Google Shape;817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18" name="Google Shape;818;p45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819" name="Google Shape;819;p45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820" name="Google Shape;820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821" name="Google Shape;821;p45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822" name="Google Shape;822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825" name="Google Shape;825;p45"/>
            <p:cNvCxnSpPr>
              <a:stCxn id="8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6" name="Google Shape;826;p45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827" name="Google Shape;827;p45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828" name="Google Shape;828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829" name="Google Shape;82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5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831" name="Google Shape;831;p45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832" name="Google Shape;832;p45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833" name="Google Shape;833;p45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834" name="Google Shape;834;p45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835" name="Google Shape;835;p45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6" name="Google Shape;836;p45"/>
              <p:cNvCxnSpPr>
                <a:stCxn id="83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8" name="Google Shape;838;p45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839" name="Google Shape;839;p45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837" name="Google Shape;837;p45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5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841" name="Google Shape;841;p45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45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843" name="Google Shape;843;p45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844" name="Google Shape;844;p45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6" name="Google Shape;846;p45"/>
            <p:cNvCxnSpPr>
              <a:stCxn id="84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8" name="Google Shape;848;p45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849" name="Google Shape;849;p45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5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851" name="Google Shape;851;p45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852" name="Google Shape;852;p45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854" name="Google Shape;854;p45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855" name="Google Shape;855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857" name="Google Shape;857;p45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859" name="Google Shape;859;p45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860" name="Google Shape;860;p45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45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862" name="Google Shape;862;p45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5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864" name="Google Shape;864;p45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865" name="Google Shape;865;p45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5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8" name="Google Shape;868;p45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69" name="Google Shape;869;p45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870" name="Google Shape;870;p45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71" name="Google Shape;871;p45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3" name="Google Shape;873;p45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874" name="Google Shape;874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6" name="Google Shape;876;p45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877" name="Google Shape;877;p45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8" name="Google Shape;878;p45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879" name="Google Shape;879;p4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0" name="Google Shape;880;p45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81" name="Google Shape;881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5"/>
          <p:cNvSpPr/>
          <p:nvPr/>
        </p:nvSpPr>
        <p:spPr>
          <a:xfrm>
            <a:off x="208150" y="3753597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45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5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5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5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5"/>
          <p:cNvSpPr/>
          <p:nvPr/>
        </p:nvSpPr>
        <p:spPr>
          <a:xfrm>
            <a:off x="7075349" y="2980275"/>
            <a:ext cx="657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5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5"/>
          <p:cNvSpPr/>
          <p:nvPr/>
        </p:nvSpPr>
        <p:spPr>
          <a:xfrm>
            <a:off x="559525" y="2035125"/>
            <a:ext cx="2673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45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892" name="Google Shape;892;p45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5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895" name="Google Shape;895;p45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96" name="Google Shape;896;p45"/>
          <p:cNvSpPr/>
          <p:nvPr/>
        </p:nvSpPr>
        <p:spPr>
          <a:xfrm>
            <a:off x="7237589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897" name="Google Shape;897;p45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5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905" name="Google Shape;905;p45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906" name="Google Shape;906;p45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907" name="Google Shape;907;p45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908" name="Google Shape;908;p45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909" name="Google Shape;909;p45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910" name="Google Shape;910;p45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911" name="Google Shape;911;p45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918" name="Google Shape;918;p4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6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924" name="Google Shape;924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8" name="Google Shape;928;p46"/>
            <p:cNvCxnSpPr>
              <a:stCxn id="92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29" name="Google Shape;929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30" name="Google Shape;930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31" name="Google Shape;931;p46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32" name="Google Shape;932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33" name="Google Shape;933;p46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934" name="Google Shape;934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38" name="Google Shape;938;p46"/>
            <p:cNvCxnSpPr>
              <a:stCxn id="93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9" name="Google Shape;939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40" name="Google Shape;940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41" name="Google Shape;941;p46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42" name="Google Shape;942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43" name="Google Shape;943;p46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944" name="Google Shape;944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45" name="Google Shape;945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7" name="Google Shape;947;p46"/>
            <p:cNvCxnSpPr>
              <a:stCxn id="94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49" name="Google Shape;949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50" name="Google Shape;950;p46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951" name="Google Shape;951;p46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953" name="Google Shape;953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56" name="Google Shape;956;p46"/>
            <p:cNvCxnSpPr>
              <a:stCxn id="95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7" name="Google Shape;957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58" name="Google Shape;958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59" name="Google Shape;959;p46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960" name="Google Shape;960;p46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961" name="Google Shape;961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64" name="Google Shape;964;p46"/>
            <p:cNvCxnSpPr>
              <a:stCxn id="962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65" name="Google Shape;965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66" name="Google Shape;966;p46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967" name="Google Shape;967;p46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68" name="Google Shape;968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970" name="Google Shape;970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973" name="Google Shape;973;p46"/>
            <p:cNvCxnSpPr>
              <a:stCxn id="971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4" name="Google Shape;974;p46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975" name="Google Shape;975;p46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976" name="Google Shape;976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977" name="Google Shape;9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p46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979" name="Google Shape;979;p46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980" name="Google Shape;980;p46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981" name="Google Shape;981;p46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982" name="Google Shape;982;p46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84" name="Google Shape;984;p46"/>
              <p:cNvCxnSpPr>
                <a:stCxn id="985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6" name="Google Shape;986;p46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987" name="Google Shape;987;p46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985" name="Google Shape;985;p46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6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989" name="Google Shape;989;p46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46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991" name="Google Shape;991;p46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992" name="Google Shape;992;p46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4" name="Google Shape;994;p46"/>
            <p:cNvCxnSpPr>
              <a:stCxn id="995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6" name="Google Shape;996;p46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997" name="Google Shape;997;p46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999" name="Google Shape;999;p46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000" name="Google Shape;1000;p46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6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002" name="Google Shape;1002;p46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003" name="Google Shape;1003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005" name="Google Shape;1005;p46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6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007" name="Google Shape;1007;p46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008" name="Google Shape;1008;p46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9" name="Google Shape;1009;p46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010" name="Google Shape;1010;p46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012" name="Google Shape;1012;p46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013" name="Google Shape;1013;p46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015" name="Google Shape;1015;p46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6" name="Google Shape;1016;p46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17" name="Google Shape;1017;p46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018" name="Google Shape;1018;p46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019" name="Google Shape;1019;p46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" name="Google Shape;1020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1" name="Google Shape;1021;p46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022" name="Google Shape;1022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4" name="Google Shape;1024;p46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025" name="Google Shape;1025;p46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6" name="Google Shape;1026;p46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027" name="Google Shape;1027;p4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8" name="Google Shape;1028;p46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9" name="Google Shape;1029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46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46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46"/>
          <p:cNvSpPr/>
          <p:nvPr/>
        </p:nvSpPr>
        <p:spPr>
          <a:xfrm>
            <a:off x="2081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6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6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6"/>
          <p:cNvSpPr/>
          <p:nvPr/>
        </p:nvSpPr>
        <p:spPr>
          <a:xfrm>
            <a:off x="7768194" y="2980275"/>
            <a:ext cx="7188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46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46"/>
          <p:cNvSpPr/>
          <p:nvPr/>
        </p:nvSpPr>
        <p:spPr>
          <a:xfrm>
            <a:off x="823400" y="2339575"/>
            <a:ext cx="2673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0" name="Google Shape;1040;p46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041" name="Google Shape;1041;p46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6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0.0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044" name="Google Shape;1044;p46"/>
          <p:cNvSpPr/>
          <p:nvPr/>
        </p:nvSpPr>
        <p:spPr>
          <a:xfrm>
            <a:off x="7958667" y="3344997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0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45" name="Google Shape;1045;p46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6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6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6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6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6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46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6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53" name="Google Shape;1053;p46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54" name="Google Shape;1054;p46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55" name="Google Shape;1055;p46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056" name="Google Shape;1056;p46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57" name="Google Shape;1057;p46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58" name="Google Shape;1058;p46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059" name="Google Shape;1059;p46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060" name="Google Shape;1060;p46"/>
          <p:cNvSpPr/>
          <p:nvPr/>
        </p:nvSpPr>
        <p:spPr>
          <a:xfrm>
            <a:off x="136625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47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067" name="Google Shape;1067;p4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8" name="Google Shape;1068;p47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7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7"/>
          <p:cNvSpPr/>
          <p:nvPr/>
        </p:nvSpPr>
        <p:spPr>
          <a:xfrm>
            <a:off x="1230236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47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7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" name="Google Shape;1073;p47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074" name="Google Shape;1074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8" name="Google Shape;1078;p47"/>
            <p:cNvCxnSpPr>
              <a:stCxn id="107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9" name="Google Shape;1079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80" name="Google Shape;1080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81" name="Google Shape;1081;p47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82" name="Google Shape;1082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83" name="Google Shape;1083;p47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084" name="Google Shape;1084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8" name="Google Shape;1088;p47"/>
            <p:cNvCxnSpPr>
              <a:stCxn id="1085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9" name="Google Shape;1089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090" name="Google Shape;1090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091" name="Google Shape;1091;p47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092" name="Google Shape;1092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093" name="Google Shape;1093;p47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094" name="Google Shape;1094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095" name="Google Shape;1095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7" name="Google Shape;1097;p47"/>
            <p:cNvCxnSpPr>
              <a:stCxn id="109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9" name="Google Shape;1099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100" name="Google Shape;1100;p47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101" name="Google Shape;1101;p47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102" name="Google Shape;1102;p47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103" name="Google Shape;1103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106" name="Google Shape;1106;p47"/>
            <p:cNvCxnSpPr>
              <a:stCxn id="110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7" name="Google Shape;1107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108" name="Google Shape;1108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109" name="Google Shape;1109;p47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110" name="Google Shape;1110;p47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111" name="Google Shape;1111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114" name="Google Shape;1114;p47"/>
            <p:cNvCxnSpPr>
              <a:stCxn id="1112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5" name="Google Shape;1115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116" name="Google Shape;1116;p47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117" name="Google Shape;1117;p47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118" name="Google Shape;1118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119" name="Google Shape;1119;p47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120" name="Google Shape;1120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123" name="Google Shape;1123;p47"/>
            <p:cNvCxnSpPr>
              <a:stCxn id="1121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4" name="Google Shape;1124;p47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125" name="Google Shape;1125;p47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126" name="Google Shape;1126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127" name="Google Shape;112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8" name="Google Shape;1128;p47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129" name="Google Shape;1129;p47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130" name="Google Shape;1130;p47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131" name="Google Shape;1131;p47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132" name="Google Shape;1132;p47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133" name="Google Shape;1133;p47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34" name="Google Shape;1134;p47"/>
              <p:cNvCxnSpPr>
                <a:stCxn id="1135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6" name="Google Shape;1136;p47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137" name="Google Shape;1137;p47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135" name="Google Shape;1135;p47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7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139" name="Google Shape;1139;p47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" name="Google Shape;1140;p47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141" name="Google Shape;1141;p47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142" name="Google Shape;1142;p47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4" name="Google Shape;1144;p47"/>
            <p:cNvCxnSpPr>
              <a:stCxn id="1145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6" name="Google Shape;1146;p47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147" name="Google Shape;1147;p47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7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149" name="Google Shape;1149;p47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150" name="Google Shape;1150;p47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47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152" name="Google Shape;1152;p47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153" name="Google Shape;1153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155" name="Google Shape;1155;p47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7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157" name="Google Shape;1157;p47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158" name="Google Shape;1158;p47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47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160" name="Google Shape;1160;p47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162" name="Google Shape;1162;p47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163" name="Google Shape;1163;p47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165" name="Google Shape;1165;p47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6" name="Google Shape;1166;p47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67" name="Google Shape;1167;p47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168" name="Google Shape;1168;p47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69" name="Google Shape;1169;p47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1" name="Google Shape;1171;p47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172" name="Google Shape;1172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4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4" name="Google Shape;1174;p47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175" name="Google Shape;1175;p47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47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177" name="Google Shape;1177;p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78" name="Google Shape;1178;p47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79" name="Google Shape;1179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7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47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47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7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7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7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7"/>
          <p:cNvSpPr/>
          <p:nvPr/>
        </p:nvSpPr>
        <p:spPr>
          <a:xfrm>
            <a:off x="1661600" y="20660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47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190" name="Google Shape;1190;p47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193" name="Google Shape;1193;p47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194" name="Google Shape;1194;p47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95" name="Google Shape;1195;p47"/>
          <p:cNvSpPr txBox="1"/>
          <p:nvPr/>
        </p:nvSpPr>
        <p:spPr>
          <a:xfrm>
            <a:off x="2339251" y="2632975"/>
            <a:ext cx="3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Skipping columns that don’t hit threshold</a:t>
            </a:r>
            <a:endParaRPr/>
          </a:p>
        </p:txBody>
      </p:sp>
      <p:cxnSp>
        <p:nvCxnSpPr>
          <p:cNvPr id="1196" name="Google Shape;1196;p47"/>
          <p:cNvCxnSpPr/>
          <p:nvPr/>
        </p:nvCxnSpPr>
        <p:spPr>
          <a:xfrm rot="10800000">
            <a:off x="1552300" y="2660100"/>
            <a:ext cx="860700" cy="2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47"/>
          <p:cNvCxnSpPr/>
          <p:nvPr/>
        </p:nvCxnSpPr>
        <p:spPr>
          <a:xfrm rot="10800000">
            <a:off x="2114200" y="2629150"/>
            <a:ext cx="312900" cy="1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8" name="Google Shape;1198;p47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7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7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7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7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7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7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7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206" name="Google Shape;1206;p47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207" name="Google Shape;1207;p47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208" name="Google Shape;1208;p47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209" name="Google Shape;1209;p47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210" name="Google Shape;1210;p47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211" name="Google Shape;1211;p47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212" name="Google Shape;1212;p47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213" name="Google Shape;1213;p47"/>
          <p:cNvSpPr/>
          <p:nvPr/>
        </p:nvSpPr>
        <p:spPr>
          <a:xfrm>
            <a:off x="1305565" y="1813094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48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220" name="Google Shape;1220;p4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1" name="Google Shape;1221;p48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48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48"/>
          <p:cNvSpPr/>
          <p:nvPr/>
        </p:nvSpPr>
        <p:spPr>
          <a:xfrm>
            <a:off x="2332314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4" name="Google Shape;1224;p48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Google Shape;1225;p48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226" name="Google Shape;1226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0" name="Google Shape;1230;p48"/>
            <p:cNvCxnSpPr>
              <a:stCxn id="122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1" name="Google Shape;1231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32" name="Google Shape;1232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33" name="Google Shape;1233;p48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34" name="Google Shape;1234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35" name="Google Shape;1235;p48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236" name="Google Shape;1236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40" name="Google Shape;1240;p48"/>
            <p:cNvCxnSpPr>
              <a:stCxn id="123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1" name="Google Shape;1241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42" name="Google Shape;1242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43" name="Google Shape;1243;p48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44" name="Google Shape;1244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246" name="Google Shape;1246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47" name="Google Shape;124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49" name="Google Shape;1249;p48"/>
            <p:cNvCxnSpPr>
              <a:stCxn id="125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1" name="Google Shape;1251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52" name="Google Shape;1252;p48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253" name="Google Shape;1253;p48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54" name="Google Shape;1254;p48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255" name="Google Shape;1255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58" name="Google Shape;1258;p48"/>
            <p:cNvCxnSpPr>
              <a:stCxn id="12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59" name="Google Shape;1259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60" name="Google Shape;1260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61" name="Google Shape;1261;p48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262" name="Google Shape;1262;p48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263" name="Google Shape;1263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66" name="Google Shape;1266;p48"/>
            <p:cNvCxnSpPr>
              <a:stCxn id="126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7" name="Google Shape;1267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68" name="Google Shape;1268;p48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269" name="Google Shape;1269;p48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70" name="Google Shape;1270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271" name="Google Shape;1271;p48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272" name="Google Shape;1272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275" name="Google Shape;1275;p48"/>
            <p:cNvCxnSpPr>
              <a:stCxn id="127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6" name="Google Shape;1276;p48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277" name="Google Shape;1277;p48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278" name="Google Shape;1278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279" name="Google Shape;127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48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281" name="Google Shape;1281;p48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282" name="Google Shape;1282;p48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283" name="Google Shape;1283;p48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284" name="Google Shape;1284;p48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285" name="Google Shape;1285;p48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86" name="Google Shape;1286;p48"/>
              <p:cNvCxnSpPr>
                <a:stCxn id="128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88" name="Google Shape;1288;p48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289" name="Google Shape;1289;p48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287" name="Google Shape;1287;p48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8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291" name="Google Shape;1291;p48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48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293" name="Google Shape;1293;p48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294" name="Google Shape;1294;p48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6" name="Google Shape;1296;p48"/>
            <p:cNvCxnSpPr>
              <a:stCxn id="129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8" name="Google Shape;1298;p48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299" name="Google Shape;1299;p48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8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301" name="Google Shape;1301;p48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302" name="Google Shape;1302;p48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8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305" name="Google Shape;1305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8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309" name="Google Shape;1309;p48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310" name="Google Shape;1310;p48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48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312" name="Google Shape;1312;p48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8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314" name="Google Shape;1314;p48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315" name="Google Shape;1315;p48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317" name="Google Shape;1317;p48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8" name="Google Shape;1318;p48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19" name="Google Shape;1319;p48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320" name="Google Shape;1320;p48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321" name="Google Shape;1321;p48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3" name="Google Shape;1323;p48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324" name="Google Shape;1324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6" name="Google Shape;1326;p48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327" name="Google Shape;1327;p48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8" name="Google Shape;1328;p48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329" name="Google Shape;1329;p4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30" name="Google Shape;1330;p48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31" name="Google Shape;1331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48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4" name="Google Shape;1334;p48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48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8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8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48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8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8"/>
          <p:cNvSpPr/>
          <p:nvPr/>
        </p:nvSpPr>
        <p:spPr>
          <a:xfrm>
            <a:off x="2750975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48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342" name="Google Shape;1342;p48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8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345" name="Google Shape;1345;p48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46" name="Google Shape;1346;p48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47" name="Google Shape;1347;p48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48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8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48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48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48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48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48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48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56" name="Google Shape;1356;p48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57" name="Google Shape;1357;p48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58" name="Google Shape;1358;p48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359" name="Google Shape;1359;p48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60" name="Google Shape;1360;p48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61" name="Google Shape;1361;p48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362" name="Google Shape;1362;p48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363" name="Google Shape;1363;p48"/>
          <p:cNvSpPr/>
          <p:nvPr/>
        </p:nvSpPr>
        <p:spPr>
          <a:xfrm>
            <a:off x="2417950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49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370" name="Google Shape;1370;p4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1" name="Google Shape;1371;p49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49"/>
          <p:cNvSpPr/>
          <p:nvPr/>
        </p:nvSpPr>
        <p:spPr>
          <a:xfrm>
            <a:off x="3434392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49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49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5" name="Google Shape;1375;p49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376" name="Google Shape;1376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0" name="Google Shape;1380;p49"/>
            <p:cNvCxnSpPr>
              <a:stCxn id="137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81" name="Google Shape;1381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82" name="Google Shape;1382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83" name="Google Shape;1383;p49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84" name="Google Shape;1384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85" name="Google Shape;1385;p49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386" name="Google Shape;1386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0" name="Google Shape;1390;p49"/>
            <p:cNvCxnSpPr>
              <a:stCxn id="138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91" name="Google Shape;1391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392" name="Google Shape;1392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393" name="Google Shape;1393;p49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394" name="Google Shape;1394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396" name="Google Shape;1396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397" name="Google Shape;139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9" name="Google Shape;1399;p49"/>
            <p:cNvCxnSpPr>
              <a:stCxn id="140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1" name="Google Shape;1401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402" name="Google Shape;1402;p49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403" name="Google Shape;1403;p49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405" name="Google Shape;1405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408" name="Google Shape;1408;p49"/>
            <p:cNvCxnSpPr>
              <a:stCxn id="14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9" name="Google Shape;1409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410" name="Google Shape;1410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411" name="Google Shape;1411;p49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412" name="Google Shape;1412;p49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413" name="Google Shape;1413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416" name="Google Shape;1416;p49"/>
            <p:cNvCxnSpPr>
              <a:stCxn id="141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7" name="Google Shape;1417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418" name="Google Shape;1418;p49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419" name="Google Shape;1419;p49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420" name="Google Shape;1420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421" name="Google Shape;1421;p49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422" name="Google Shape;1422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425" name="Google Shape;1425;p49"/>
            <p:cNvCxnSpPr>
              <a:stCxn id="14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6" name="Google Shape;1426;p49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427" name="Google Shape;1427;p49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428" name="Google Shape;1428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429" name="Google Shape;142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0" name="Google Shape;1430;p49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431" name="Google Shape;1431;p49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432" name="Google Shape;1432;p49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433" name="Google Shape;1433;p49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434" name="Google Shape;1434;p49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435" name="Google Shape;1435;p49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36" name="Google Shape;1436;p49"/>
              <p:cNvCxnSpPr>
                <a:stCxn id="143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8" name="Google Shape;1438;p49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439" name="Google Shape;1439;p49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9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441" name="Google Shape;1441;p49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49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443" name="Google Shape;1443;p49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444" name="Google Shape;1444;p49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6" name="Google Shape;1446;p49"/>
            <p:cNvCxnSpPr>
              <a:stCxn id="144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48" name="Google Shape;1448;p49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449" name="Google Shape;1449;p49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451" name="Google Shape;1451;p49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452" name="Google Shape;1452;p49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9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454" name="Google Shape;1454;p49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455" name="Google Shape;1455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457" name="Google Shape;1457;p49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9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459" name="Google Shape;1459;p49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460" name="Google Shape;1460;p49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49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462" name="Google Shape;1462;p49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9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464" name="Google Shape;1464;p49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465" name="Google Shape;1465;p49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9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467" name="Google Shape;1467;p49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8" name="Google Shape;1468;p49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2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69" name="Google Shape;1469;p49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470" name="Google Shape;1470;p49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71" name="Google Shape;1471;p49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3" name="Google Shape;1473;p49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474" name="Google Shape;147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49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477" name="Google Shape;1477;p49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8" name="Google Shape;1478;p49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479" name="Google Shape;1479;p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0" name="Google Shape;1480;p49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81" name="Google Shape;1481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49"/>
          <p:cNvSpPr/>
          <p:nvPr/>
        </p:nvSpPr>
        <p:spPr>
          <a:xfrm>
            <a:off x="208150" y="3773353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49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9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9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9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49"/>
          <p:cNvSpPr/>
          <p:nvPr/>
        </p:nvSpPr>
        <p:spPr>
          <a:xfrm>
            <a:off x="7082399" y="2980275"/>
            <a:ext cx="6477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9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49"/>
          <p:cNvSpPr/>
          <p:nvPr/>
        </p:nvSpPr>
        <p:spPr>
          <a:xfrm>
            <a:off x="3853053" y="1988100"/>
            <a:ext cx="267300" cy="65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1" name="Google Shape;1491;p49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492" name="Google Shape;1492;p49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9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0.8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495" name="Google Shape;1495;p49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96" name="Google Shape;1496;p49"/>
          <p:cNvSpPr/>
          <p:nvPr/>
        </p:nvSpPr>
        <p:spPr>
          <a:xfrm>
            <a:off x="7244369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3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497" name="Google Shape;1497;p49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49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49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49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49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49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49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49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49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506" name="Google Shape;1506;p49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507" name="Google Shape;1507;p49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508" name="Google Shape;1508;p49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509" name="Google Shape;1509;p49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510" name="Google Shape;1510;p49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511" name="Google Shape;1511;p49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512" name="Google Shape;1512;p49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513" name="Google Shape;1513;p49"/>
          <p:cNvSpPr/>
          <p:nvPr/>
        </p:nvSpPr>
        <p:spPr>
          <a:xfrm>
            <a:off x="35129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50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520" name="Google Shape;1520;p5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1" name="Google Shape;1521;p50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50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50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50"/>
          <p:cNvSpPr/>
          <p:nvPr/>
        </p:nvSpPr>
        <p:spPr>
          <a:xfrm>
            <a:off x="45364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5" name="Google Shape;1525;p50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526" name="Google Shape;152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0" name="Google Shape;1530;p50"/>
            <p:cNvCxnSpPr>
              <a:stCxn id="152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31" name="Google Shape;153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32" name="Google Shape;153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33" name="Google Shape;1533;p50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34" name="Google Shape;153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536" name="Google Shape;153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0" name="Google Shape;1540;p50"/>
            <p:cNvCxnSpPr>
              <a:stCxn id="153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1" name="Google Shape;154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42" name="Google Shape;1542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43" name="Google Shape;1543;p50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44" name="Google Shape;1544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45" name="Google Shape;1545;p50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546" name="Google Shape;1546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47" name="Google Shape;154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9" name="Google Shape;1549;p50"/>
            <p:cNvCxnSpPr>
              <a:stCxn id="155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1" name="Google Shape;1551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52" name="Google Shape;1552;p50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553" name="Google Shape;1553;p50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54" name="Google Shape;1554;p50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555" name="Google Shape;1555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56" name="Google Shape;1556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58" name="Google Shape;1558;p50"/>
            <p:cNvCxnSpPr>
              <a:stCxn id="15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59" name="Google Shape;1559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60" name="Google Shape;1560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61" name="Google Shape;1561;p50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562" name="Google Shape;1562;p50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563" name="Google Shape;156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66" name="Google Shape;1566;p50"/>
            <p:cNvCxnSpPr>
              <a:stCxn id="156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67" name="Google Shape;1567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68" name="Google Shape;1568;p50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569" name="Google Shape;1569;p50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70" name="Google Shape;1570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571" name="Google Shape;1571;p50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572" name="Google Shape;1572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575" name="Google Shape;1575;p50"/>
            <p:cNvCxnSpPr>
              <a:stCxn id="157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6" name="Google Shape;1576;p50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577" name="Google Shape;1577;p50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578" name="Google Shape;1578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579" name="Google Shape;157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0" name="Google Shape;1580;p50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581" name="Google Shape;1581;p50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582" name="Google Shape;1582;p50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583" name="Google Shape;1583;p50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584" name="Google Shape;1584;p50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6" name="Google Shape;1586;p50"/>
              <p:cNvCxnSpPr>
                <a:stCxn id="158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8" name="Google Shape;1588;p50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589" name="Google Shape;1589;p50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0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591" name="Google Shape;1591;p50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2" name="Google Shape;1592;p50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593" name="Google Shape;1593;p50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594" name="Google Shape;1594;p50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96" name="Google Shape;1596;p50"/>
            <p:cNvCxnSpPr>
              <a:stCxn id="159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8" name="Google Shape;1598;p50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599" name="Google Shape;1599;p50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601" name="Google Shape;1601;p50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602" name="Google Shape;1602;p50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0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604" name="Google Shape;1604;p50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605" name="Google Shape;160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607" name="Google Shape;1607;p50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0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609" name="Google Shape;1609;p50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610" name="Google Shape;1610;p50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50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612" name="Google Shape;1612;p50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614" name="Google Shape;1614;p50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615" name="Google Shape;1615;p50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617" name="Google Shape;1617;p50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8" name="Google Shape;1618;p50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619" name="Google Shape;1619;p50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620" name="Google Shape;1620;p50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621" name="Google Shape;1621;p50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2" name="Google Shape;1622;p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3" name="Google Shape;1623;p50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624" name="Google Shape;1624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5" name="Google Shape;1625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6" name="Google Shape;1626;p50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627" name="Google Shape;1627;p50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8" name="Google Shape;1628;p50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629" name="Google Shape;1629;p5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30" name="Google Shape;1630;p50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31" name="Google Shape;1631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50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4" name="Google Shape;1634;p50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50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0"/>
          <p:cNvSpPr/>
          <p:nvPr/>
        </p:nvSpPr>
        <p:spPr>
          <a:xfrm>
            <a:off x="5608725" y="3836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50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50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0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0"/>
          <p:cNvSpPr/>
          <p:nvPr/>
        </p:nvSpPr>
        <p:spPr>
          <a:xfrm>
            <a:off x="4684200" y="2066125"/>
            <a:ext cx="267300" cy="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1" name="Google Shape;1641;p50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642" name="Google Shape;1642;p50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0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0.7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645" name="Google Shape;1645;p50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46" name="Google Shape;1646;p50"/>
          <p:cNvSpPr/>
          <p:nvPr/>
        </p:nvSpPr>
        <p:spPr>
          <a:xfrm>
            <a:off x="6530347" y="3751589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647" name="Google Shape;1647;p50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0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0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0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0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0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0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0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50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56" name="Google Shape;1656;p50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57" name="Google Shape;1657;p50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58" name="Google Shape;1658;p50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659" name="Google Shape;1659;p50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60" name="Google Shape;1660;p50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61" name="Google Shape;1661;p50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662" name="Google Shape;1662;p50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663" name="Google Shape;1663;p50"/>
          <p:cNvSpPr/>
          <p:nvPr/>
        </p:nvSpPr>
        <p:spPr>
          <a:xfrm>
            <a:off x="4593883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51"/>
          <p:cNvSpPr/>
          <p:nvPr/>
        </p:nvSpPr>
        <p:spPr>
          <a:xfrm>
            <a:off x="5645603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9" name="Google Shape;1669;p51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671" name="Google Shape;1671;p5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2" name="Google Shape;1672;p51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51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51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5" name="Google Shape;1675;p51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676" name="Google Shape;1676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77" name="Google Shape;1677;p5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79" name="Google Shape;1679;p5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0" name="Google Shape;1680;p51"/>
            <p:cNvCxnSpPr>
              <a:stCxn id="167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1" name="Google Shape;1681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82" name="Google Shape;1682;p5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83" name="Google Shape;1683;p51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84" name="Google Shape;1684;p5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686" name="Google Shape;1686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89" name="Google Shape;1689;p51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0" name="Google Shape;1690;p51"/>
            <p:cNvCxnSpPr>
              <a:stCxn id="168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1" name="Google Shape;1691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692" name="Google Shape;1692;p5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693" name="Google Shape;1693;p51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694" name="Google Shape;1694;p5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695" name="Google Shape;1695;p51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696" name="Google Shape;1696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697" name="Google Shape;1697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99" name="Google Shape;1699;p51"/>
            <p:cNvCxnSpPr>
              <a:stCxn id="170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1" name="Google Shape;1701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702" name="Google Shape;1702;p51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703" name="Google Shape;1703;p51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704" name="Google Shape;1704;p51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705" name="Google Shape;1705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06" name="Google Shape;1706;p5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708" name="Google Shape;1708;p51"/>
            <p:cNvCxnSpPr>
              <a:stCxn id="17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9" name="Google Shape;1709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710" name="Google Shape;1710;p5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711" name="Google Shape;1711;p51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712" name="Google Shape;1712;p51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713" name="Google Shape;1713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716" name="Google Shape;1716;p51"/>
            <p:cNvCxnSpPr>
              <a:stCxn id="171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7" name="Google Shape;1717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718" name="Google Shape;1718;p51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719" name="Google Shape;1719;p51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720" name="Google Shape;1720;p5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721" name="Google Shape;1721;p51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722" name="Google Shape;1722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725" name="Google Shape;1725;p51"/>
            <p:cNvCxnSpPr>
              <a:stCxn id="17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26" name="Google Shape;1726;p51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727" name="Google Shape;1727;p51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728" name="Google Shape;1728;p5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729" name="Google Shape;172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0" name="Google Shape;1730;p51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731" name="Google Shape;1731;p51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732" name="Google Shape;1732;p51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733" name="Google Shape;1733;p51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734" name="Google Shape;1734;p51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735" name="Google Shape;1735;p51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36" name="Google Shape;1736;p51"/>
              <p:cNvCxnSpPr>
                <a:stCxn id="173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8" name="Google Shape;1738;p51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739" name="Google Shape;1739;p51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737" name="Google Shape;1737;p51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1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741" name="Google Shape;1741;p51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2" name="Google Shape;1742;p51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743" name="Google Shape;1743;p51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744" name="Google Shape;1744;p51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6" name="Google Shape;1746;p51"/>
            <p:cNvCxnSpPr>
              <a:stCxn id="174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8" name="Google Shape;1748;p51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749" name="Google Shape;1749;p51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1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751" name="Google Shape;1751;p51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752" name="Google Shape;1752;p51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51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754" name="Google Shape;1754;p51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755" name="Google Shape;1755;p5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757" name="Google Shape;1757;p51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51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759" name="Google Shape;1759;p51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760" name="Google Shape;1760;p51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1" name="Google Shape;1761;p51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762" name="Google Shape;1762;p51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1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764" name="Google Shape;1764;p51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765" name="Google Shape;1765;p51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1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767" name="Google Shape;1767;p51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8" name="Google Shape;1768;p51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769" name="Google Shape;1769;p51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770" name="Google Shape;1770;p51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771" name="Google Shape;1771;p51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Google Shape;177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3" name="Google Shape;1773;p51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774" name="Google Shape;1774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6" name="Google Shape;1776;p51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777" name="Google Shape;1777;p51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8" name="Google Shape;1778;p51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779" name="Google Shape;1779;p5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80" name="Google Shape;1780;p51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81" name="Google Shape;1781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51"/>
          <p:cNvSpPr/>
          <p:nvPr/>
        </p:nvSpPr>
        <p:spPr>
          <a:xfrm>
            <a:off x="208150" y="34205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4" name="Google Shape;1784;p51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51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1"/>
          <p:cNvSpPr/>
          <p:nvPr/>
        </p:nvSpPr>
        <p:spPr>
          <a:xfrm>
            <a:off x="5608725" y="3455825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1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1"/>
          <p:cNvSpPr/>
          <p:nvPr/>
        </p:nvSpPr>
        <p:spPr>
          <a:xfrm>
            <a:off x="6355689" y="2980275"/>
            <a:ext cx="6909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51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1"/>
          <p:cNvSpPr/>
          <p:nvPr/>
        </p:nvSpPr>
        <p:spPr>
          <a:xfrm>
            <a:off x="5791925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1" name="Google Shape;1791;p51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1792" name="Google Shape;1792;p51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1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0.7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795" name="Google Shape;1795;p51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796" name="Google Shape;1796;p51"/>
          <p:cNvSpPr/>
          <p:nvPr/>
        </p:nvSpPr>
        <p:spPr>
          <a:xfrm>
            <a:off x="6530347" y="33437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797" name="Google Shape;1797;p51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51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1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51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51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51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51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51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51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806" name="Google Shape;1806;p51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807" name="Google Shape;1807;p51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808" name="Google Shape;1808;p51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809" name="Google Shape;1809;p51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810" name="Google Shape;1810;p51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811" name="Google Shape;1811;p51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812" name="Google Shape;1812;p51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813" name="Google Shape;1813;p51"/>
          <p:cNvSpPr/>
          <p:nvPr/>
        </p:nvSpPr>
        <p:spPr>
          <a:xfrm>
            <a:off x="5722772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Today’s lecture: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Confident Learning</a:t>
            </a:r>
            <a:endParaRPr b="1" sz="4800"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one application of confident learning: </a:t>
            </a:r>
            <a:r>
              <a:rPr b="1" lang="en"/>
              <a:t>General-purpose Label Error Detection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52"/>
          <p:cNvSpPr/>
          <p:nvPr/>
        </p:nvSpPr>
        <p:spPr>
          <a:xfrm>
            <a:off x="6746269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9" name="Google Shape;1819;p52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5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821" name="Google Shape;1821;p5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2" name="Google Shape;1822;p52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52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52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52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826" name="Google Shape;1826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30" name="Google Shape;1830;p52"/>
            <p:cNvCxnSpPr>
              <a:stCxn id="182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1" name="Google Shape;1831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32" name="Google Shape;1832;p5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33" name="Google Shape;1833;p52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34" name="Google Shape;1834;p5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35" name="Google Shape;1835;p52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836" name="Google Shape;1836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0" name="Google Shape;1840;p52"/>
            <p:cNvCxnSpPr>
              <a:stCxn id="183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1" name="Google Shape;1841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42" name="Google Shape;1842;p5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43" name="Google Shape;1843;p52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44" name="Google Shape;1844;p5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45" name="Google Shape;1845;p52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846" name="Google Shape;1846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47" name="Google Shape;1847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9" name="Google Shape;1849;p52"/>
            <p:cNvCxnSpPr>
              <a:stCxn id="185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1" name="Google Shape;1851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52" name="Google Shape;1852;p52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853" name="Google Shape;1853;p52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54" name="Google Shape;1854;p52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1855" name="Google Shape;1855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58" name="Google Shape;1858;p52"/>
            <p:cNvCxnSpPr>
              <a:stCxn id="185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9" name="Google Shape;1859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60" name="Google Shape;1860;p5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61" name="Google Shape;1861;p52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1862" name="Google Shape;1862;p52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1863" name="Google Shape;1863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66" name="Google Shape;1866;p52"/>
            <p:cNvCxnSpPr>
              <a:stCxn id="186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67" name="Google Shape;1867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68" name="Google Shape;1868;p52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1869" name="Google Shape;1869;p52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70" name="Google Shape;1870;p5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871" name="Google Shape;1871;p52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1872" name="Google Shape;1872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1875" name="Google Shape;1875;p52"/>
            <p:cNvCxnSpPr>
              <a:stCxn id="187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76" name="Google Shape;1876;p52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877" name="Google Shape;1877;p52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878" name="Google Shape;1878;p5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1879" name="Google Shape;18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0" name="Google Shape;1880;p52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1881" name="Google Shape;1881;p52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1882" name="Google Shape;1882;p52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1883" name="Google Shape;1883;p52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1884" name="Google Shape;1884;p52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1885" name="Google Shape;1885;p52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86" name="Google Shape;1886;p52"/>
              <p:cNvCxnSpPr>
                <a:stCxn id="188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88" name="Google Shape;1888;p52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1889" name="Google Shape;1889;p52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1887" name="Google Shape;1887;p52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2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1891" name="Google Shape;1891;p52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2" name="Google Shape;1892;p52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1893" name="Google Shape;1893;p52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894" name="Google Shape;1894;p52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6" name="Google Shape;1896;p52"/>
            <p:cNvCxnSpPr>
              <a:stCxn id="189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8" name="Google Shape;1898;p52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1899" name="Google Shape;1899;p52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2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1901" name="Google Shape;1901;p52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1902" name="Google Shape;1902;p52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52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1904" name="Google Shape;1904;p52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1905" name="Google Shape;1905;p5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1907" name="Google Shape;1907;p52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52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1909" name="Google Shape;1909;p52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1910" name="Google Shape;1910;p52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1" name="Google Shape;1911;p52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1912" name="Google Shape;1912;p52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2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1914" name="Google Shape;1914;p52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1915" name="Google Shape;1915;p52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2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1917" name="Google Shape;1917;p52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8" name="Google Shape;1918;p52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919" name="Google Shape;1919;p52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1920" name="Google Shape;1920;p52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921" name="Google Shape;1921;p52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2" name="Google Shape;1922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3" name="Google Shape;1923;p52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1924" name="Google Shape;1924;p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5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6" name="Google Shape;1926;p52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1927" name="Google Shape;1927;p52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28" name="Google Shape;1928;p52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1929" name="Google Shape;1929;p5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30" name="Google Shape;1930;p52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31" name="Google Shape;1931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52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4" name="Google Shape;1934;p52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52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52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52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2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52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2"/>
          <p:cNvSpPr/>
          <p:nvPr/>
        </p:nvSpPr>
        <p:spPr>
          <a:xfrm>
            <a:off x="7440103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1" name="Google Shape;1941;p52"/>
          <p:cNvGrpSpPr/>
          <p:nvPr/>
        </p:nvGrpSpPr>
        <p:grpSpPr>
          <a:xfrm>
            <a:off x="3807375" y="3407125"/>
            <a:ext cx="1854175" cy="702975"/>
            <a:chOff x="3807375" y="3407125"/>
            <a:chExt cx="1854175" cy="702975"/>
          </a:xfrm>
        </p:grpSpPr>
        <p:sp>
          <p:nvSpPr>
            <p:cNvPr id="1942" name="Google Shape;1942;p52"/>
            <p:cNvSpPr/>
            <p:nvPr/>
          </p:nvSpPr>
          <p:spPr>
            <a:xfrm>
              <a:off x="3807375" y="3802300"/>
              <a:ext cx="193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2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0.9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≥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1945" name="Google Shape;1945;p52"/>
          <p:cNvSpPr txBox="1"/>
          <p:nvPr/>
        </p:nvSpPr>
        <p:spPr>
          <a:xfrm>
            <a:off x="4600675" y="3117850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46" name="Google Shape;1946;p52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47" name="Google Shape;1947;p52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52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2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52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52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52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52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52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52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56" name="Google Shape;1956;p52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57" name="Google Shape;1957;p52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58" name="Google Shape;1958;p52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1959" name="Google Shape;1959;p52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60" name="Google Shape;1960;p52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1961" name="Google Shape;1961;p52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62" name="Google Shape;1962;p52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1963" name="Google Shape;1963;p52"/>
          <p:cNvSpPr/>
          <p:nvPr/>
        </p:nvSpPr>
        <p:spPr>
          <a:xfrm>
            <a:off x="6817794" y="1820691"/>
            <a:ext cx="10023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53"/>
          <p:cNvSpPr/>
          <p:nvPr/>
        </p:nvSpPr>
        <p:spPr>
          <a:xfrm>
            <a:off x="7861047" y="867825"/>
            <a:ext cx="1140300" cy="202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9" name="Google Shape;1969;p53"/>
          <p:cNvPicPr preferRelativeResize="0"/>
          <p:nvPr/>
        </p:nvPicPr>
        <p:blipFill rotWithShape="1">
          <a:blip r:embed="rId3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5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</a:t>
            </a:r>
            <a:endParaRPr/>
          </a:p>
        </p:txBody>
      </p:sp>
      <p:sp>
        <p:nvSpPr>
          <p:cNvPr id="1971" name="Google Shape;1971;p5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2" name="Google Shape;1972;p53"/>
          <p:cNvPicPr preferRelativeResize="0"/>
          <p:nvPr/>
        </p:nvPicPr>
        <p:blipFill rotWithShape="1">
          <a:blip r:embed="rId4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53"/>
          <p:cNvPicPr preferRelativeResize="0"/>
          <p:nvPr/>
        </p:nvPicPr>
        <p:blipFill rotWithShape="1">
          <a:blip r:embed="rId5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53"/>
          <p:cNvPicPr preferRelativeResize="0"/>
          <p:nvPr/>
        </p:nvPicPr>
        <p:blipFill rotWithShape="1">
          <a:blip r:embed="rId6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5" name="Google Shape;1975;p53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1976" name="Google Shape;1976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77" name="Google Shape;1977;p5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79" name="Google Shape;1979;p5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0" name="Google Shape;1980;p53"/>
            <p:cNvCxnSpPr>
              <a:stCxn id="197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1" name="Google Shape;1981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82" name="Google Shape;1982;p5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83" name="Google Shape;1983;p53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84" name="Google Shape;1984;p5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85" name="Google Shape;1985;p53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1986" name="Google Shape;1986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87" name="Google Shape;1987;p5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89" name="Google Shape;1989;p53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0" name="Google Shape;1990;p53"/>
            <p:cNvCxnSpPr>
              <a:stCxn id="198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91" name="Google Shape;1991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1992" name="Google Shape;1992;p5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1993" name="Google Shape;1993;p53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1994" name="Google Shape;1994;p5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1995" name="Google Shape;1995;p53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1996" name="Google Shape;1996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1997" name="Google Shape;1997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1998" name="Google Shape;1998;p53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9" name="Google Shape;1999;p53"/>
            <p:cNvCxnSpPr>
              <a:stCxn id="2000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1" name="Google Shape;2001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002" name="Google Shape;2002;p53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003" name="Google Shape;2003;p53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004" name="Google Shape;2004;p53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2005" name="Google Shape;2005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06" name="Google Shape;2006;p5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008" name="Google Shape;2008;p53"/>
            <p:cNvCxnSpPr>
              <a:stCxn id="2006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09" name="Google Shape;2009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010" name="Google Shape;2010;p5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011" name="Google Shape;2011;p53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012" name="Google Shape;2012;p53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2013" name="Google Shape;2013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14" name="Google Shape;2014;p53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016" name="Google Shape;2016;p53"/>
            <p:cNvCxnSpPr>
              <a:stCxn id="2014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7" name="Google Shape;2017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018" name="Google Shape;2018;p53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2019" name="Google Shape;2019;p53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020" name="Google Shape;2020;p5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021" name="Google Shape;2021;p53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2022" name="Google Shape;2022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23" name="Google Shape;2023;p53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025" name="Google Shape;2025;p53"/>
            <p:cNvCxnSpPr>
              <a:stCxn id="2023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6" name="Google Shape;2026;p53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027" name="Google Shape;2027;p53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028" name="Google Shape;2028;p5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2029" name="Google Shape;202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Google Shape;2030;p53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031" name="Google Shape;2031;p53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032" name="Google Shape;2032;p53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033" name="Google Shape;2033;p53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034" name="Google Shape;2034;p53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035" name="Google Shape;2035;p53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36" name="Google Shape;2036;p53"/>
              <p:cNvCxnSpPr>
                <a:stCxn id="2037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38" name="Google Shape;2038;p53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039" name="Google Shape;2039;p53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037" name="Google Shape;2037;p53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3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041" name="Google Shape;2041;p53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2" name="Google Shape;2042;p53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043" name="Google Shape;2043;p53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044" name="Google Shape;2044;p53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045" name="Google Shape;2045;p53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6" name="Google Shape;2046;p53"/>
            <p:cNvCxnSpPr>
              <a:stCxn id="2047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8" name="Google Shape;2048;p53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049" name="Google Shape;2049;p53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047" name="Google Shape;2047;p53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3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051" name="Google Shape;2051;p53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052" name="Google Shape;2052;p53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53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054" name="Google Shape;2054;p53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055" name="Google Shape;2055;p5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057" name="Google Shape;2057;p53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53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059" name="Google Shape;2059;p53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060" name="Google Shape;2060;p53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1" name="Google Shape;2061;p53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062" name="Google Shape;2062;p53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3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064" name="Google Shape;2064;p53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065" name="Google Shape;2065;p53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3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067" name="Google Shape;2067;p53"/>
          <p:cNvPicPr preferRelativeResize="0"/>
          <p:nvPr/>
        </p:nvPicPr>
        <p:blipFill rotWithShape="1">
          <a:blip r:embed="rId7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8" name="Google Shape;2068;p53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3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069" name="Google Shape;2069;p53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070" name="Google Shape;2070;p53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071" name="Google Shape;2071;p53"/>
            <p:cNvPicPr preferRelativeResize="0"/>
            <p:nvPr/>
          </p:nvPicPr>
          <p:blipFill rotWithShape="1">
            <a:blip r:embed="rId8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3" name="Google Shape;2073;p53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074" name="Google Shape;2074;p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5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6" name="Google Shape;2076;p53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077" name="Google Shape;2077;p53"/>
            <p:cNvPicPr preferRelativeResize="0"/>
            <p:nvPr/>
          </p:nvPicPr>
          <p:blipFill rotWithShape="1">
            <a:blip r:embed="rId8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78" name="Google Shape;2078;p53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079" name="Google Shape;2079;p5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80" name="Google Shape;2080;p53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081" name="Google Shape;2081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53"/>
          <p:cNvSpPr/>
          <p:nvPr/>
        </p:nvSpPr>
        <p:spPr>
          <a:xfrm>
            <a:off x="208150" y="4106375"/>
            <a:ext cx="10380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4" name="Google Shape;2084;p53"/>
          <p:cNvPicPr preferRelativeResize="0"/>
          <p:nvPr/>
        </p:nvPicPr>
        <p:blipFill rotWithShape="1">
          <a:blip r:embed="rId12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53"/>
          <p:cNvSpPr/>
          <p:nvPr/>
        </p:nvSpPr>
        <p:spPr>
          <a:xfrm>
            <a:off x="2406150" y="3894175"/>
            <a:ext cx="4044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53"/>
          <p:cNvSpPr/>
          <p:nvPr/>
        </p:nvSpPr>
        <p:spPr>
          <a:xfrm>
            <a:off x="5608725" y="4260158"/>
            <a:ext cx="690900" cy="237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53"/>
          <p:cNvSpPr/>
          <p:nvPr/>
        </p:nvSpPr>
        <p:spPr>
          <a:xfrm>
            <a:off x="7373050" y="4684900"/>
            <a:ext cx="3033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53"/>
          <p:cNvSpPr/>
          <p:nvPr/>
        </p:nvSpPr>
        <p:spPr>
          <a:xfrm>
            <a:off x="7764901" y="2980275"/>
            <a:ext cx="7296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53"/>
          <p:cNvSpPr/>
          <p:nvPr/>
        </p:nvSpPr>
        <p:spPr>
          <a:xfrm>
            <a:off x="7704675" y="4684900"/>
            <a:ext cx="376200" cy="19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53"/>
          <p:cNvSpPr/>
          <p:nvPr/>
        </p:nvSpPr>
        <p:spPr>
          <a:xfrm>
            <a:off x="8549236" y="1994250"/>
            <a:ext cx="267300" cy="65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1" name="Google Shape;2091;p53"/>
          <p:cNvGrpSpPr/>
          <p:nvPr/>
        </p:nvGrpSpPr>
        <p:grpSpPr>
          <a:xfrm>
            <a:off x="3810475" y="3407125"/>
            <a:ext cx="1851075" cy="702975"/>
            <a:chOff x="3810475" y="3407125"/>
            <a:chExt cx="1851075" cy="702975"/>
          </a:xfrm>
        </p:grpSpPr>
        <p:sp>
          <p:nvSpPr>
            <p:cNvPr id="2092" name="Google Shape;2092;p53"/>
            <p:cNvSpPr/>
            <p:nvPr/>
          </p:nvSpPr>
          <p:spPr>
            <a:xfrm>
              <a:off x="3810475" y="3802300"/>
              <a:ext cx="1905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3"/>
            <p:cNvSpPr/>
            <p:nvPr/>
          </p:nvSpPr>
          <p:spPr>
            <a:xfrm>
              <a:off x="5005125" y="3802300"/>
              <a:ext cx="267300" cy="30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3"/>
            <p:cNvSpPr txBox="1"/>
            <p:nvPr/>
          </p:nvSpPr>
          <p:spPr>
            <a:xfrm>
              <a:off x="4127650" y="3407125"/>
              <a:ext cx="153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0.5</a:t>
              </a:r>
              <a:r>
                <a:rPr lang="en" sz="1800">
                  <a:solidFill>
                    <a:srgbClr val="FF0000"/>
                  </a:solidFill>
                  <a:latin typeface="Cambria"/>
                  <a:ea typeface="Cambria"/>
                  <a:cs typeface="Cambria"/>
                  <a:sym typeface="Cambria"/>
                </a:rPr>
                <a:t>   ≱   </a:t>
              </a:r>
              <a:r>
                <a:rPr lang="en" sz="1800">
                  <a:solidFill>
                    <a:srgbClr val="FF0000"/>
                  </a:solidFill>
                </a:rPr>
                <a:t>0.9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sp>
        <p:nvSpPr>
          <p:cNvPr id="2095" name="Google Shape;2095;p53"/>
          <p:cNvSpPr/>
          <p:nvPr/>
        </p:nvSpPr>
        <p:spPr>
          <a:xfrm>
            <a:off x="7978147" y="4181978"/>
            <a:ext cx="267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96" name="Google Shape;2096;p53"/>
          <p:cNvSpPr txBox="1"/>
          <p:nvPr/>
        </p:nvSpPr>
        <p:spPr>
          <a:xfrm>
            <a:off x="8437020" y="3375525"/>
            <a:ext cx="81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 of distribution</a:t>
            </a:r>
            <a:endParaRPr sz="1000"/>
          </a:p>
        </p:txBody>
      </p:sp>
      <p:sp>
        <p:nvSpPr>
          <p:cNvPr id="2097" name="Google Shape;2097;p53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53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53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53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53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53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53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53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105" name="Google Shape;2105;p53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106" name="Google Shape;2106;p53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107" name="Google Shape;2107;p53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108" name="Google Shape;2108;p53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109" name="Google Shape;2109;p53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110" name="Google Shape;2110;p53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111" name="Google Shape;2111;p53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53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113" name="Google Shape;2113;p53"/>
          <p:cNvSpPr/>
          <p:nvPr/>
        </p:nvSpPr>
        <p:spPr>
          <a:xfrm>
            <a:off x="7908975" y="1820700"/>
            <a:ext cx="1023600" cy="16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4" name="Google Shape;2114;p53"/>
          <p:cNvCxnSpPr/>
          <p:nvPr/>
        </p:nvCxnSpPr>
        <p:spPr>
          <a:xfrm rot="10800000">
            <a:off x="8444025" y="1576675"/>
            <a:ext cx="410700" cy="18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63" y="4541202"/>
            <a:ext cx="216701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54"/>
          <p:cNvPicPr preferRelativeResize="0"/>
          <p:nvPr/>
        </p:nvPicPr>
        <p:blipFill rotWithShape="1">
          <a:blip r:embed="rId4">
            <a:alphaModFix/>
          </a:blip>
          <a:srcRect b="43458" l="0" r="0" t="0"/>
          <a:stretch/>
        </p:blipFill>
        <p:spPr>
          <a:xfrm>
            <a:off x="4579500" y="956978"/>
            <a:ext cx="2146324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confident learning work? (in 10 seconds)</a:t>
            </a:r>
            <a:endParaRPr/>
          </a:p>
        </p:txBody>
      </p:sp>
      <p:sp>
        <p:nvSpPr>
          <p:cNvPr id="2122" name="Google Shape;2122;p5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3" name="Google Shape;2123;p54"/>
          <p:cNvPicPr preferRelativeResize="0"/>
          <p:nvPr/>
        </p:nvPicPr>
        <p:blipFill rotWithShape="1">
          <a:blip r:embed="rId5">
            <a:alphaModFix/>
          </a:blip>
          <a:srcRect b="40635" l="0" r="0" t="0"/>
          <a:stretch/>
        </p:blipFill>
        <p:spPr>
          <a:xfrm>
            <a:off x="187650" y="964050"/>
            <a:ext cx="4334126" cy="10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54"/>
          <p:cNvPicPr preferRelativeResize="0"/>
          <p:nvPr/>
        </p:nvPicPr>
        <p:blipFill rotWithShape="1">
          <a:blip r:embed="rId6">
            <a:alphaModFix/>
          </a:blip>
          <a:srcRect b="0" l="1773" r="25260" t="0"/>
          <a:stretch/>
        </p:blipFill>
        <p:spPr>
          <a:xfrm>
            <a:off x="6821369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54"/>
          <p:cNvPicPr preferRelativeResize="0"/>
          <p:nvPr/>
        </p:nvPicPr>
        <p:blipFill rotWithShape="1">
          <a:blip r:embed="rId7">
            <a:alphaModFix/>
          </a:blip>
          <a:srcRect b="16557" l="12334" r="0" t="15861"/>
          <a:stretch/>
        </p:blipFill>
        <p:spPr>
          <a:xfrm>
            <a:off x="7919214" y="956975"/>
            <a:ext cx="1002300" cy="103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6" name="Google Shape;2126;p54"/>
          <p:cNvGrpSpPr/>
          <p:nvPr/>
        </p:nvGrpSpPr>
        <p:grpSpPr>
          <a:xfrm>
            <a:off x="238950" y="1987172"/>
            <a:ext cx="933597" cy="733753"/>
            <a:chOff x="1905175" y="3038172"/>
            <a:chExt cx="933597" cy="733753"/>
          </a:xfrm>
        </p:grpSpPr>
        <p:sp>
          <p:nvSpPr>
            <p:cNvPr id="2127" name="Google Shape;2127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28" name="Google Shape;2128;p5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30" name="Google Shape;2130;p5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1" name="Google Shape;2131;p54"/>
            <p:cNvCxnSpPr>
              <a:stCxn id="212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32" name="Google Shape;2132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33" name="Google Shape;2133;p5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34" name="Google Shape;2134;p54"/>
            <p:cNvSpPr txBox="1"/>
            <p:nvPr/>
          </p:nvSpPr>
          <p:spPr>
            <a:xfrm>
              <a:off x="2182878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35" name="Google Shape;2135;p5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36" name="Google Shape;2136;p54"/>
          <p:cNvGrpSpPr/>
          <p:nvPr/>
        </p:nvGrpSpPr>
        <p:grpSpPr>
          <a:xfrm>
            <a:off x="1339617" y="1980117"/>
            <a:ext cx="933597" cy="740808"/>
            <a:chOff x="1905175" y="3031117"/>
            <a:chExt cx="933597" cy="740808"/>
          </a:xfrm>
        </p:grpSpPr>
        <p:sp>
          <p:nvSpPr>
            <p:cNvPr id="2137" name="Google Shape;2137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38" name="Google Shape;2138;p5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40" name="Google Shape;2140;p54"/>
            <p:cNvSpPr/>
            <p:nvPr/>
          </p:nvSpPr>
          <p:spPr>
            <a:xfrm>
              <a:off x="2280625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1" name="Google Shape;2141;p54"/>
            <p:cNvCxnSpPr>
              <a:stCxn id="2138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2" name="Google Shape;2142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43" name="Google Shape;2143;p5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44" name="Google Shape;2144;p54"/>
            <p:cNvSpPr txBox="1"/>
            <p:nvPr/>
          </p:nvSpPr>
          <p:spPr>
            <a:xfrm>
              <a:off x="2182878" y="3031117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45" name="Google Shape;2145;p5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46" name="Google Shape;2146;p54"/>
          <p:cNvGrpSpPr/>
          <p:nvPr/>
        </p:nvGrpSpPr>
        <p:grpSpPr>
          <a:xfrm>
            <a:off x="4630328" y="1987172"/>
            <a:ext cx="933597" cy="733753"/>
            <a:chOff x="1905175" y="3038172"/>
            <a:chExt cx="933597" cy="733753"/>
          </a:xfrm>
        </p:grpSpPr>
        <p:sp>
          <p:nvSpPr>
            <p:cNvPr id="2147" name="Google Shape;2147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48" name="Google Shape;2148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49" name="Google Shape;2149;p54"/>
            <p:cNvSpPr/>
            <p:nvPr/>
          </p:nvSpPr>
          <p:spPr>
            <a:xfrm>
              <a:off x="2016747" y="3253925"/>
              <a:ext cx="148200" cy="30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0" name="Google Shape;2150;p54"/>
            <p:cNvCxnSpPr>
              <a:stCxn id="2151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2" name="Google Shape;2152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53" name="Google Shape;2153;p54"/>
            <p:cNvSpPr txBox="1"/>
            <p:nvPr/>
          </p:nvSpPr>
          <p:spPr>
            <a:xfrm>
              <a:off x="1919000" y="30381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0.7</a:t>
              </a:r>
              <a:endParaRPr sz="900"/>
            </a:p>
          </p:txBody>
        </p:sp>
        <p:sp>
          <p:nvSpPr>
            <p:cNvPr id="2154" name="Google Shape;2154;p54"/>
            <p:cNvSpPr txBox="1"/>
            <p:nvPr/>
          </p:nvSpPr>
          <p:spPr>
            <a:xfrm>
              <a:off x="2455222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55" name="Google Shape;2155;p54"/>
          <p:cNvGrpSpPr/>
          <p:nvPr/>
        </p:nvGrpSpPr>
        <p:grpSpPr>
          <a:xfrm>
            <a:off x="5739461" y="2139572"/>
            <a:ext cx="933597" cy="581353"/>
            <a:chOff x="1905175" y="3190572"/>
            <a:chExt cx="933597" cy="581353"/>
          </a:xfrm>
        </p:grpSpPr>
        <p:sp>
          <p:nvSpPr>
            <p:cNvPr id="2156" name="Google Shape;2156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57" name="Google Shape;2157;p5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59" name="Google Shape;2159;p54"/>
            <p:cNvCxnSpPr>
              <a:stCxn id="2157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0" name="Google Shape;2160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61" name="Google Shape;2161;p5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62" name="Google Shape;2162;p54"/>
            <p:cNvSpPr txBox="1"/>
            <p:nvPr/>
          </p:nvSpPr>
          <p:spPr>
            <a:xfrm>
              <a:off x="2185700" y="32766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</p:grpSp>
      <p:grpSp>
        <p:nvGrpSpPr>
          <p:cNvPr id="2163" name="Google Shape;2163;p54"/>
          <p:cNvGrpSpPr/>
          <p:nvPr/>
        </p:nvGrpSpPr>
        <p:grpSpPr>
          <a:xfrm>
            <a:off x="6854239" y="2222828"/>
            <a:ext cx="933597" cy="498097"/>
            <a:chOff x="1905175" y="3273828"/>
            <a:chExt cx="933597" cy="498097"/>
          </a:xfrm>
        </p:grpSpPr>
        <p:sp>
          <p:nvSpPr>
            <p:cNvPr id="2164" name="Google Shape;2164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65" name="Google Shape;2165;p54"/>
            <p:cNvSpPr/>
            <p:nvPr/>
          </p:nvSpPr>
          <p:spPr>
            <a:xfrm>
              <a:off x="2017911" y="3491350"/>
              <a:ext cx="148200" cy="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67" name="Google Shape;2167;p54"/>
            <p:cNvCxnSpPr>
              <a:stCxn id="2165" idx="2"/>
            </p:cNvCxnSpPr>
            <p:nvPr/>
          </p:nvCxnSpPr>
          <p:spPr>
            <a:xfrm>
              <a:off x="2092011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8" name="Google Shape;2168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69" name="Google Shape;2169;p54"/>
            <p:cNvSpPr txBox="1"/>
            <p:nvPr/>
          </p:nvSpPr>
          <p:spPr>
            <a:xfrm>
              <a:off x="1920411" y="3273828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0.1</a:t>
              </a:r>
              <a:endParaRPr sz="900"/>
            </a:p>
          </p:txBody>
        </p:sp>
        <p:sp>
          <p:nvSpPr>
            <p:cNvPr id="2170" name="Google Shape;2170;p54"/>
            <p:cNvSpPr txBox="1"/>
            <p:nvPr/>
          </p:nvSpPr>
          <p:spPr>
            <a:xfrm>
              <a:off x="2182878" y="33429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71" name="Google Shape;2171;p5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grpSp>
        <p:nvGrpSpPr>
          <p:cNvPr id="2172" name="Google Shape;2172;p54"/>
          <p:cNvGrpSpPr/>
          <p:nvPr/>
        </p:nvGrpSpPr>
        <p:grpSpPr>
          <a:xfrm>
            <a:off x="7961961" y="2139572"/>
            <a:ext cx="933597" cy="581353"/>
            <a:chOff x="1905175" y="3190572"/>
            <a:chExt cx="933597" cy="581353"/>
          </a:xfrm>
        </p:grpSpPr>
        <p:sp>
          <p:nvSpPr>
            <p:cNvPr id="2173" name="Google Shape;2173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74" name="Google Shape;2174;p54"/>
            <p:cNvSpPr/>
            <p:nvPr/>
          </p:nvSpPr>
          <p:spPr>
            <a:xfrm>
              <a:off x="2017900" y="3410650"/>
              <a:ext cx="148200" cy="15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cxnSp>
          <p:nvCxnSpPr>
            <p:cNvPr id="2176" name="Google Shape;2176;p54"/>
            <p:cNvCxnSpPr>
              <a:stCxn id="2174" idx="2"/>
            </p:cNvCxnSpPr>
            <p:nvPr/>
          </p:nvCxnSpPr>
          <p:spPr>
            <a:xfrm>
              <a:off x="2092000" y="3561850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7" name="Google Shape;2177;p54"/>
            <p:cNvSpPr txBox="1"/>
            <p:nvPr/>
          </p:nvSpPr>
          <p:spPr>
            <a:xfrm>
              <a:off x="1905175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sp>
          <p:nvSpPr>
            <p:cNvPr id="2178" name="Google Shape;2178;p54"/>
            <p:cNvSpPr txBox="1"/>
            <p:nvPr/>
          </p:nvSpPr>
          <p:spPr>
            <a:xfrm>
              <a:off x="1920411" y="3190572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0.3</a:t>
              </a:r>
              <a:endParaRPr sz="900"/>
            </a:p>
          </p:txBody>
        </p:sp>
        <p:sp>
          <p:nvSpPr>
            <p:cNvPr id="2179" name="Google Shape;2179;p5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</p:grpSp>
      <p:pic>
        <p:nvPicPr>
          <p:cNvPr id="2180" name="Google Shape;218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00" y="2632017"/>
            <a:ext cx="690900" cy="1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1" name="Google Shape;2181;p54"/>
          <p:cNvGrpSpPr/>
          <p:nvPr/>
        </p:nvGrpSpPr>
        <p:grpSpPr>
          <a:xfrm>
            <a:off x="2434639" y="1896861"/>
            <a:ext cx="933597" cy="824064"/>
            <a:chOff x="2434639" y="1896861"/>
            <a:chExt cx="933597" cy="824064"/>
          </a:xfrm>
        </p:grpSpPr>
        <p:sp>
          <p:nvSpPr>
            <p:cNvPr id="2182" name="Google Shape;2182;p54"/>
            <p:cNvSpPr txBox="1"/>
            <p:nvPr/>
          </p:nvSpPr>
          <p:spPr>
            <a:xfrm>
              <a:off x="2434639" y="2397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dog  </a:t>
              </a:r>
              <a:endParaRPr sz="900"/>
            </a:p>
          </p:txBody>
        </p:sp>
        <p:grpSp>
          <p:nvGrpSpPr>
            <p:cNvPr id="2183" name="Google Shape;2183;p54"/>
            <p:cNvGrpSpPr/>
            <p:nvPr/>
          </p:nvGrpSpPr>
          <p:grpSpPr>
            <a:xfrm>
              <a:off x="2449875" y="1896861"/>
              <a:ext cx="918361" cy="824064"/>
              <a:chOff x="1920411" y="2947861"/>
              <a:chExt cx="918361" cy="824064"/>
            </a:xfrm>
          </p:grpSpPr>
          <p:sp>
            <p:nvSpPr>
              <p:cNvPr id="2184" name="Google Shape;2184;p54"/>
              <p:cNvSpPr txBox="1"/>
              <p:nvPr/>
            </p:nvSpPr>
            <p:spPr>
              <a:xfrm>
                <a:off x="2434372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cow  </a:t>
                </a:r>
                <a:endParaRPr sz="900"/>
              </a:p>
            </p:txBody>
          </p:sp>
          <p:sp>
            <p:nvSpPr>
              <p:cNvPr id="2185" name="Google Shape;2185;p54"/>
              <p:cNvSpPr txBox="1"/>
              <p:nvPr/>
            </p:nvSpPr>
            <p:spPr>
              <a:xfrm>
                <a:off x="2187728" y="3448825"/>
                <a:ext cx="404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fox  </a:t>
                </a:r>
                <a:endParaRPr sz="900"/>
              </a:p>
            </p:txBody>
          </p:sp>
          <p:sp>
            <p:nvSpPr>
              <p:cNvPr id="2186" name="Google Shape;2186;p54"/>
              <p:cNvSpPr/>
              <p:nvPr/>
            </p:nvSpPr>
            <p:spPr>
              <a:xfrm>
                <a:off x="2280636" y="3168075"/>
                <a:ext cx="1482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87" name="Google Shape;2187;p54"/>
              <p:cNvCxnSpPr>
                <a:stCxn id="2188" idx="2"/>
              </p:cNvCxnSpPr>
              <p:nvPr/>
            </p:nvCxnSpPr>
            <p:spPr>
              <a:xfrm>
                <a:off x="2092011" y="3561975"/>
                <a:ext cx="596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9" name="Google Shape;2189;p54"/>
              <p:cNvSpPr txBox="1"/>
              <p:nvPr/>
            </p:nvSpPr>
            <p:spPr>
              <a:xfrm>
                <a:off x="2182878" y="2947861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0.9</a:t>
                </a:r>
                <a:endParaRPr sz="900"/>
              </a:p>
            </p:txBody>
          </p:sp>
          <p:sp>
            <p:nvSpPr>
              <p:cNvPr id="2190" name="Google Shape;2190;p54"/>
              <p:cNvSpPr txBox="1"/>
              <p:nvPr/>
            </p:nvSpPr>
            <p:spPr>
              <a:xfrm>
                <a:off x="2455222" y="3338739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0.0</a:t>
                </a:r>
                <a:endParaRPr sz="900"/>
              </a:p>
            </p:txBody>
          </p:sp>
          <p:sp>
            <p:nvSpPr>
              <p:cNvPr id="2188" name="Google Shape;2188;p54"/>
              <p:cNvSpPr/>
              <p:nvPr/>
            </p:nvSpPr>
            <p:spPr>
              <a:xfrm>
                <a:off x="2017911" y="3499275"/>
                <a:ext cx="148200" cy="6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54"/>
              <p:cNvSpPr txBox="1"/>
              <p:nvPr/>
            </p:nvSpPr>
            <p:spPr>
              <a:xfrm>
                <a:off x="1920411" y="3282294"/>
                <a:ext cx="371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0.1</a:t>
                </a:r>
                <a:endParaRPr sz="900"/>
              </a:p>
            </p:txBody>
          </p:sp>
        </p:grpSp>
      </p:grpSp>
      <p:sp>
        <p:nvSpPr>
          <p:cNvPr id="2192" name="Google Shape;2192;p54"/>
          <p:cNvSpPr/>
          <p:nvPr/>
        </p:nvSpPr>
        <p:spPr>
          <a:xfrm>
            <a:off x="52764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3" name="Google Shape;2193;p54"/>
          <p:cNvGrpSpPr/>
          <p:nvPr/>
        </p:nvGrpSpPr>
        <p:grpSpPr>
          <a:xfrm>
            <a:off x="3557597" y="1925083"/>
            <a:ext cx="918361" cy="795842"/>
            <a:chOff x="1920411" y="2976083"/>
            <a:chExt cx="918361" cy="795842"/>
          </a:xfrm>
        </p:grpSpPr>
        <p:sp>
          <p:nvSpPr>
            <p:cNvPr id="2194" name="Google Shape;2194;p54"/>
            <p:cNvSpPr txBox="1"/>
            <p:nvPr/>
          </p:nvSpPr>
          <p:spPr>
            <a:xfrm>
              <a:off x="2434372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cow  </a:t>
              </a:r>
              <a:endParaRPr sz="900"/>
            </a:p>
          </p:txBody>
        </p:sp>
        <p:sp>
          <p:nvSpPr>
            <p:cNvPr id="2195" name="Google Shape;2195;p54"/>
            <p:cNvSpPr txBox="1"/>
            <p:nvPr/>
          </p:nvSpPr>
          <p:spPr>
            <a:xfrm>
              <a:off x="2187728" y="3448825"/>
              <a:ext cx="404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fox  </a:t>
              </a:r>
              <a:endParaRPr sz="900"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2280614" y="3195900"/>
              <a:ext cx="148200" cy="365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97" name="Google Shape;2197;p54"/>
            <p:cNvCxnSpPr>
              <a:stCxn id="2198" idx="2"/>
            </p:cNvCxnSpPr>
            <p:nvPr/>
          </p:nvCxnSpPr>
          <p:spPr>
            <a:xfrm>
              <a:off x="2091989" y="3561925"/>
              <a:ext cx="596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99" name="Google Shape;2199;p54"/>
            <p:cNvSpPr txBox="1"/>
            <p:nvPr/>
          </p:nvSpPr>
          <p:spPr>
            <a:xfrm>
              <a:off x="2182878" y="2976083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0.8</a:t>
              </a:r>
              <a:endParaRPr sz="900"/>
            </a:p>
          </p:txBody>
        </p:sp>
        <p:sp>
          <p:nvSpPr>
            <p:cNvPr id="2200" name="Google Shape;2200;p54"/>
            <p:cNvSpPr txBox="1"/>
            <p:nvPr/>
          </p:nvSpPr>
          <p:spPr>
            <a:xfrm>
              <a:off x="2455222" y="3338739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0.0</a:t>
              </a:r>
              <a:endParaRPr sz="900"/>
            </a:p>
          </p:txBody>
        </p:sp>
        <p:sp>
          <p:nvSpPr>
            <p:cNvPr id="2198" name="Google Shape;2198;p54"/>
            <p:cNvSpPr/>
            <p:nvPr/>
          </p:nvSpPr>
          <p:spPr>
            <a:xfrm>
              <a:off x="2017889" y="3448825"/>
              <a:ext cx="148200" cy="113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4"/>
            <p:cNvSpPr txBox="1"/>
            <p:nvPr/>
          </p:nvSpPr>
          <p:spPr>
            <a:xfrm>
              <a:off x="1920411" y="3232906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0.2</a:t>
              </a:r>
              <a:endParaRPr sz="900"/>
            </a:p>
          </p:txBody>
        </p:sp>
      </p:grpSp>
      <p:sp>
        <p:nvSpPr>
          <p:cNvPr id="2202" name="Google Shape;2202;p54"/>
          <p:cNvSpPr txBox="1"/>
          <p:nvPr/>
        </p:nvSpPr>
        <p:spPr>
          <a:xfrm>
            <a:off x="3542361" y="2397825"/>
            <a:ext cx="40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dog  </a:t>
            </a:r>
            <a:endParaRPr sz="900"/>
          </a:p>
        </p:txBody>
      </p:sp>
      <p:sp>
        <p:nvSpPr>
          <p:cNvPr id="2203" name="Google Shape;2203;p54"/>
          <p:cNvSpPr/>
          <p:nvPr/>
        </p:nvSpPr>
        <p:spPr>
          <a:xfrm>
            <a:off x="5005497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54"/>
          <p:cNvSpPr txBox="1"/>
          <p:nvPr/>
        </p:nvSpPr>
        <p:spPr>
          <a:xfrm>
            <a:off x="4900975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grpSp>
        <p:nvGrpSpPr>
          <p:cNvPr id="2205" name="Google Shape;2205;p54"/>
          <p:cNvGrpSpPr/>
          <p:nvPr/>
        </p:nvGrpSpPr>
        <p:grpSpPr>
          <a:xfrm>
            <a:off x="5753286" y="1896861"/>
            <a:ext cx="371400" cy="613814"/>
            <a:chOff x="2182878" y="2947861"/>
            <a:chExt cx="371400" cy="613814"/>
          </a:xfrm>
        </p:grpSpPr>
        <p:sp>
          <p:nvSpPr>
            <p:cNvPr id="2206" name="Google Shape;2206;p5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sp>
        <p:nvSpPr>
          <p:cNvPr id="2208" name="Google Shape;2208;p54"/>
          <p:cNvSpPr/>
          <p:nvPr/>
        </p:nvSpPr>
        <p:spPr>
          <a:xfrm>
            <a:off x="6114675" y="2440550"/>
            <a:ext cx="148200" cy="7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54"/>
          <p:cNvSpPr txBox="1"/>
          <p:nvPr/>
        </p:nvSpPr>
        <p:spPr>
          <a:xfrm>
            <a:off x="6275397" y="2287739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</a:t>
            </a:r>
            <a:endParaRPr sz="900"/>
          </a:p>
        </p:txBody>
      </p:sp>
      <p:sp>
        <p:nvSpPr>
          <p:cNvPr id="2210" name="Google Shape;2210;p54"/>
          <p:cNvSpPr txBox="1"/>
          <p:nvPr/>
        </p:nvSpPr>
        <p:spPr>
          <a:xfrm>
            <a:off x="8239664" y="2181906"/>
            <a:ext cx="37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</a:t>
            </a:r>
            <a:endParaRPr sz="900"/>
          </a:p>
        </p:txBody>
      </p:sp>
      <p:sp>
        <p:nvSpPr>
          <p:cNvPr id="2211" name="Google Shape;2211;p54"/>
          <p:cNvSpPr/>
          <p:nvPr/>
        </p:nvSpPr>
        <p:spPr>
          <a:xfrm>
            <a:off x="8337131" y="2397825"/>
            <a:ext cx="148200" cy="11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2" name="Google Shape;2212;p54"/>
          <p:cNvGrpSpPr/>
          <p:nvPr/>
        </p:nvGrpSpPr>
        <p:grpSpPr>
          <a:xfrm>
            <a:off x="8510597" y="2047850"/>
            <a:ext cx="371400" cy="462975"/>
            <a:chOff x="2182878" y="3098850"/>
            <a:chExt cx="371400" cy="462975"/>
          </a:xfrm>
        </p:grpSpPr>
        <p:sp>
          <p:nvSpPr>
            <p:cNvPr id="2213" name="Google Shape;2213;p54"/>
            <p:cNvSpPr/>
            <p:nvPr/>
          </p:nvSpPr>
          <p:spPr>
            <a:xfrm>
              <a:off x="2280631" y="3315825"/>
              <a:ext cx="148200" cy="24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4"/>
            <p:cNvSpPr txBox="1"/>
            <p:nvPr/>
          </p:nvSpPr>
          <p:spPr>
            <a:xfrm>
              <a:off x="2182878" y="3098850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0.5</a:t>
              </a:r>
              <a:endParaRPr sz="900"/>
            </a:p>
          </p:txBody>
        </p:sp>
      </p:grpSp>
      <p:grpSp>
        <p:nvGrpSpPr>
          <p:cNvPr id="2215" name="Google Shape;2215;p54"/>
          <p:cNvGrpSpPr/>
          <p:nvPr/>
        </p:nvGrpSpPr>
        <p:grpSpPr>
          <a:xfrm>
            <a:off x="7401464" y="1896861"/>
            <a:ext cx="371400" cy="613814"/>
            <a:chOff x="2182878" y="2947861"/>
            <a:chExt cx="371400" cy="613814"/>
          </a:xfrm>
        </p:grpSpPr>
        <p:sp>
          <p:nvSpPr>
            <p:cNvPr id="2216" name="Google Shape;2216;p54"/>
            <p:cNvSpPr/>
            <p:nvPr/>
          </p:nvSpPr>
          <p:spPr>
            <a:xfrm>
              <a:off x="2280636" y="3168075"/>
              <a:ext cx="148200" cy="393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4"/>
            <p:cNvSpPr txBox="1"/>
            <p:nvPr/>
          </p:nvSpPr>
          <p:spPr>
            <a:xfrm>
              <a:off x="2182878" y="2947861"/>
              <a:ext cx="37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0.9</a:t>
              </a:r>
              <a:endParaRPr sz="900"/>
            </a:p>
          </p:txBody>
        </p:sp>
      </p:grpSp>
      <p:pic>
        <p:nvPicPr>
          <p:cNvPr id="2218" name="Google Shape;2218;p54"/>
          <p:cNvPicPr preferRelativeResize="0"/>
          <p:nvPr/>
        </p:nvPicPr>
        <p:blipFill rotWithShape="1">
          <a:blip r:embed="rId8">
            <a:alphaModFix/>
          </a:blip>
          <a:srcRect b="0" l="19338" r="69097" t="0"/>
          <a:stretch/>
        </p:blipFill>
        <p:spPr>
          <a:xfrm>
            <a:off x="64603" y="1786263"/>
            <a:ext cx="113300" cy="237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9" name="Google Shape;2219;p54"/>
          <p:cNvGraphicFramePr/>
          <p:nvPr/>
        </p:nvGraphicFramePr>
        <p:xfrm>
          <a:off x="5608725" y="29213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{BF70952D-D49E-452F-B3F2-26B105584EAE}</a:tableStyleId>
              </a:tblPr>
              <a:tblGrid>
                <a:gridCol w="718725"/>
                <a:gridCol w="718725"/>
                <a:gridCol w="718725"/>
                <a:gridCol w="718725"/>
              </a:tblGrid>
              <a:tr h="395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 </a:t>
                      </a:r>
                      <a:r>
                        <a:rPr lang="e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0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     1</a:t>
                      </a:r>
                      <a:endParaRPr sz="2000"/>
                    </a:p>
                  </a:txBody>
                  <a:tcPr marT="34300" marB="34300" marR="68600" marL="686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220" name="Google Shape;2220;p54"/>
          <p:cNvGrpSpPr/>
          <p:nvPr/>
        </p:nvGrpSpPr>
        <p:grpSpPr>
          <a:xfrm>
            <a:off x="135588" y="2937450"/>
            <a:ext cx="1140325" cy="1513162"/>
            <a:chOff x="135588" y="2937450"/>
            <a:chExt cx="1140325" cy="1513162"/>
          </a:xfrm>
        </p:grpSpPr>
        <p:cxnSp>
          <p:nvCxnSpPr>
            <p:cNvPr id="2221" name="Google Shape;2221;p54"/>
            <p:cNvCxnSpPr/>
            <p:nvPr/>
          </p:nvCxnSpPr>
          <p:spPr>
            <a:xfrm>
              <a:off x="512225" y="3366900"/>
              <a:ext cx="550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222" name="Google Shape;2222;p54"/>
            <p:cNvPicPr preferRelativeResize="0"/>
            <p:nvPr/>
          </p:nvPicPr>
          <p:blipFill rotWithShape="1">
            <a:blip r:embed="rId9">
              <a:alphaModFix/>
            </a:blip>
            <a:srcRect b="9305" l="92492" r="2829" t="0"/>
            <a:stretch/>
          </p:blipFill>
          <p:spPr>
            <a:xfrm>
              <a:off x="653525" y="2937450"/>
              <a:ext cx="252001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3" name="Google Shape;2223;p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5588" y="3402750"/>
              <a:ext cx="1140325" cy="10478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4" name="Google Shape;2224;p54"/>
          <p:cNvGrpSpPr/>
          <p:nvPr/>
        </p:nvGrpSpPr>
        <p:grpSpPr>
          <a:xfrm>
            <a:off x="5602964" y="2914638"/>
            <a:ext cx="2874899" cy="1626551"/>
            <a:chOff x="1749664" y="3284675"/>
            <a:chExt cx="2874899" cy="1626551"/>
          </a:xfrm>
        </p:grpSpPr>
        <p:pic>
          <p:nvPicPr>
            <p:cNvPr id="2225" name="Google Shape;2225;p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749664" y="3284675"/>
              <a:ext cx="2874899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5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55425" y="3291425"/>
              <a:ext cx="720526" cy="1619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7" name="Google Shape;2227;p54"/>
          <p:cNvGrpSpPr/>
          <p:nvPr/>
        </p:nvGrpSpPr>
        <p:grpSpPr>
          <a:xfrm>
            <a:off x="1531050" y="3117840"/>
            <a:ext cx="3893627" cy="1040260"/>
            <a:chOff x="1531050" y="3117840"/>
            <a:chExt cx="3893627" cy="1040260"/>
          </a:xfrm>
        </p:grpSpPr>
        <p:pic>
          <p:nvPicPr>
            <p:cNvPr id="2228" name="Google Shape;2228;p54"/>
            <p:cNvPicPr preferRelativeResize="0"/>
            <p:nvPr/>
          </p:nvPicPr>
          <p:blipFill rotWithShape="1">
            <a:blip r:embed="rId9">
              <a:alphaModFix/>
            </a:blip>
            <a:srcRect b="0" l="27714" r="0" t="0"/>
            <a:stretch/>
          </p:blipFill>
          <p:spPr>
            <a:xfrm>
              <a:off x="1531050" y="3724125"/>
              <a:ext cx="3893627" cy="433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9" name="Google Shape;2229;p54"/>
            <p:cNvGrpSpPr/>
            <p:nvPr/>
          </p:nvGrpSpPr>
          <p:grpSpPr>
            <a:xfrm>
              <a:off x="1661194" y="3117840"/>
              <a:ext cx="1447401" cy="498110"/>
              <a:chOff x="656878" y="1377350"/>
              <a:chExt cx="1954099" cy="672486"/>
            </a:xfrm>
          </p:grpSpPr>
          <p:pic>
            <p:nvPicPr>
              <p:cNvPr id="2230" name="Google Shape;2230;p5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73130" t="0"/>
              <a:stretch/>
            </p:blipFill>
            <p:spPr>
              <a:xfrm>
                <a:off x="656878" y="1463937"/>
                <a:ext cx="1954099" cy="5858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1" name="Google Shape;2231;p54"/>
              <p:cNvSpPr/>
              <p:nvPr/>
            </p:nvSpPr>
            <p:spPr>
              <a:xfrm>
                <a:off x="1065400" y="1377350"/>
                <a:ext cx="987900" cy="39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32" name="Google Shape;2232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600" y="4644675"/>
            <a:ext cx="193607" cy="2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54"/>
          <p:cNvPicPr preferRelativeResize="0"/>
          <p:nvPr/>
        </p:nvPicPr>
        <p:blipFill rotWithShape="1">
          <a:blip r:embed="rId3">
            <a:alphaModFix/>
          </a:blip>
          <a:srcRect b="0" l="46329" r="44879" t="0"/>
          <a:stretch/>
        </p:blipFill>
        <p:spPr>
          <a:xfrm>
            <a:off x="6909893" y="4541200"/>
            <a:ext cx="1905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54"/>
          <p:cNvSpPr/>
          <p:nvPr/>
        </p:nvSpPr>
        <p:spPr>
          <a:xfrm>
            <a:off x="13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54"/>
          <p:cNvSpPr/>
          <p:nvPr/>
        </p:nvSpPr>
        <p:spPr>
          <a:xfrm>
            <a:off x="2406161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54"/>
          <p:cNvSpPr/>
          <p:nvPr/>
        </p:nvSpPr>
        <p:spPr>
          <a:xfrm>
            <a:off x="3506936" y="1806213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54"/>
          <p:cNvSpPr/>
          <p:nvPr/>
        </p:nvSpPr>
        <p:spPr>
          <a:xfrm>
            <a:off x="4600667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54"/>
          <p:cNvSpPr/>
          <p:nvPr/>
        </p:nvSpPr>
        <p:spPr>
          <a:xfrm>
            <a:off x="5707144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54"/>
          <p:cNvSpPr/>
          <p:nvPr/>
        </p:nvSpPr>
        <p:spPr>
          <a:xfrm>
            <a:off x="6829774" y="1813275"/>
            <a:ext cx="9900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54"/>
          <p:cNvSpPr/>
          <p:nvPr/>
        </p:nvSpPr>
        <p:spPr>
          <a:xfrm>
            <a:off x="7923061" y="1820336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54"/>
          <p:cNvSpPr txBox="1"/>
          <p:nvPr/>
        </p:nvSpPr>
        <p:spPr>
          <a:xfrm>
            <a:off x="7834487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42" name="Google Shape;2242;p54"/>
          <p:cNvSpPr txBox="1"/>
          <p:nvPr/>
        </p:nvSpPr>
        <p:spPr>
          <a:xfrm>
            <a:off x="1243083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43" name="Google Shape;2243;p54"/>
          <p:cNvSpPr txBox="1"/>
          <p:nvPr/>
        </p:nvSpPr>
        <p:spPr>
          <a:xfrm>
            <a:off x="2348095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44" name="Google Shape;2244;p54"/>
          <p:cNvSpPr txBox="1"/>
          <p:nvPr/>
        </p:nvSpPr>
        <p:spPr>
          <a:xfrm>
            <a:off x="3460480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45" name="Google Shape;2245;p54"/>
          <p:cNvSpPr txBox="1"/>
          <p:nvPr/>
        </p:nvSpPr>
        <p:spPr>
          <a:xfrm>
            <a:off x="4550072" y="1698712"/>
            <a:ext cx="114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fox</a:t>
            </a:r>
            <a:endParaRPr b="1" sz="1200"/>
          </a:p>
        </p:txBody>
      </p:sp>
      <p:sp>
        <p:nvSpPr>
          <p:cNvPr id="2246" name="Google Shape;2246;p54"/>
          <p:cNvSpPr txBox="1"/>
          <p:nvPr/>
        </p:nvSpPr>
        <p:spPr>
          <a:xfrm>
            <a:off x="5632282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sp>
        <p:nvSpPr>
          <p:cNvPr id="2247" name="Google Shape;2247;p54"/>
          <p:cNvSpPr txBox="1"/>
          <p:nvPr/>
        </p:nvSpPr>
        <p:spPr>
          <a:xfrm>
            <a:off x="6737310" y="17063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cow</a:t>
            </a:r>
            <a:endParaRPr b="1" sz="1200"/>
          </a:p>
        </p:txBody>
      </p:sp>
      <p:sp>
        <p:nvSpPr>
          <p:cNvPr id="2248" name="Google Shape;2248;p54"/>
          <p:cNvSpPr/>
          <p:nvPr/>
        </p:nvSpPr>
        <p:spPr>
          <a:xfrm>
            <a:off x="204600" y="1806225"/>
            <a:ext cx="1002300" cy="169200"/>
          </a:xfrm>
          <a:prstGeom prst="rect">
            <a:avLst/>
          </a:prstGeom>
          <a:solidFill>
            <a:srgbClr val="EEEEEE">
              <a:alpha val="793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54"/>
          <p:cNvSpPr txBox="1"/>
          <p:nvPr/>
        </p:nvSpPr>
        <p:spPr>
          <a:xfrm>
            <a:off x="130483" y="16987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Noisy label: </a:t>
            </a:r>
            <a:r>
              <a:rPr b="1" lang="en" sz="1200"/>
              <a:t>dog</a:t>
            </a:r>
            <a:endParaRPr b="1" sz="1200"/>
          </a:p>
        </p:txBody>
      </p:sp>
      <p:pic>
        <p:nvPicPr>
          <p:cNvPr id="2250" name="Google Shape;2250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55701" y="3358413"/>
            <a:ext cx="404400" cy="33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43950" y="3395930"/>
            <a:ext cx="371400" cy="2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16964" y="3770471"/>
            <a:ext cx="404400" cy="33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5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46171" y="3764827"/>
            <a:ext cx="190500" cy="34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5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39200" y="3773688"/>
            <a:ext cx="190500" cy="32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5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432225" y="3735321"/>
            <a:ext cx="113300" cy="39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5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19775" y="4202922"/>
            <a:ext cx="404400" cy="3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7" name="Google Shape;2257;p54"/>
          <p:cNvCxnSpPr/>
          <p:nvPr/>
        </p:nvCxnSpPr>
        <p:spPr>
          <a:xfrm>
            <a:off x="2906900" y="1524000"/>
            <a:ext cx="4437900" cy="238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8" name="Google Shape;2258;p54"/>
          <p:cNvCxnSpPr/>
          <p:nvPr/>
        </p:nvCxnSpPr>
        <p:spPr>
          <a:xfrm>
            <a:off x="1753150" y="1523363"/>
            <a:ext cx="5394000" cy="24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9" name="Google Shape;2259;p54"/>
          <p:cNvCxnSpPr/>
          <p:nvPr/>
        </p:nvCxnSpPr>
        <p:spPr>
          <a:xfrm>
            <a:off x="3803475" y="1327863"/>
            <a:ext cx="3689400" cy="26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0" name="Google Shape;2260;p54"/>
          <p:cNvCxnSpPr/>
          <p:nvPr/>
        </p:nvCxnSpPr>
        <p:spPr>
          <a:xfrm>
            <a:off x="868875" y="1446825"/>
            <a:ext cx="6413400" cy="204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1" name="Google Shape;2261;p54"/>
          <p:cNvCxnSpPr/>
          <p:nvPr/>
        </p:nvCxnSpPr>
        <p:spPr>
          <a:xfrm>
            <a:off x="6350000" y="1559275"/>
            <a:ext cx="218700" cy="187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2" name="Google Shape;2262;p54"/>
          <p:cNvCxnSpPr/>
          <p:nvPr/>
        </p:nvCxnSpPr>
        <p:spPr>
          <a:xfrm>
            <a:off x="5122325" y="1488725"/>
            <a:ext cx="1378500" cy="236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3" name="Google Shape;2263;p54"/>
          <p:cNvCxnSpPr/>
          <p:nvPr/>
        </p:nvCxnSpPr>
        <p:spPr>
          <a:xfrm>
            <a:off x="7584725" y="1601600"/>
            <a:ext cx="423300" cy="26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4" name="Google Shape;2264;p54"/>
          <p:cNvSpPr txBox="1"/>
          <p:nvPr/>
        </p:nvSpPr>
        <p:spPr>
          <a:xfrm>
            <a:off x="4099275" y="4136125"/>
            <a:ext cx="1590900" cy="8313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Off diagonals are CL-guessed label errors</a:t>
            </a:r>
            <a:endParaRPr b="1">
              <a:solidFill>
                <a:srgbClr val="0000FF"/>
              </a:solidFill>
            </a:endParaRPr>
          </a:p>
        </p:txBody>
      </p:sp>
      <p:grpSp>
        <p:nvGrpSpPr>
          <p:cNvPr id="2265" name="Google Shape;2265;p54"/>
          <p:cNvGrpSpPr/>
          <p:nvPr/>
        </p:nvGrpSpPr>
        <p:grpSpPr>
          <a:xfrm>
            <a:off x="83150" y="809675"/>
            <a:ext cx="7047925" cy="3399600"/>
            <a:chOff x="83150" y="809675"/>
            <a:chExt cx="7047925" cy="3399600"/>
          </a:xfrm>
        </p:grpSpPr>
        <p:sp>
          <p:nvSpPr>
            <p:cNvPr id="2266" name="Google Shape;2266;p54"/>
            <p:cNvSpPr/>
            <p:nvPr/>
          </p:nvSpPr>
          <p:spPr>
            <a:xfrm>
              <a:off x="831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4"/>
            <p:cNvSpPr/>
            <p:nvPr/>
          </p:nvSpPr>
          <p:spPr>
            <a:xfrm>
              <a:off x="6262875" y="3654575"/>
              <a:ext cx="868200" cy="5547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8" name="Google Shape;2268;p54"/>
          <p:cNvGrpSpPr/>
          <p:nvPr/>
        </p:nvGrpSpPr>
        <p:grpSpPr>
          <a:xfrm>
            <a:off x="4475950" y="809675"/>
            <a:ext cx="3320550" cy="2943950"/>
            <a:chOff x="4475950" y="809675"/>
            <a:chExt cx="3320550" cy="2943950"/>
          </a:xfrm>
        </p:grpSpPr>
        <p:sp>
          <p:nvSpPr>
            <p:cNvPr id="2269" name="Google Shape;2269;p54"/>
            <p:cNvSpPr/>
            <p:nvPr/>
          </p:nvSpPr>
          <p:spPr>
            <a:xfrm>
              <a:off x="6970900" y="3266725"/>
              <a:ext cx="825600" cy="4869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4"/>
            <p:cNvSpPr/>
            <p:nvPr/>
          </p:nvSpPr>
          <p:spPr>
            <a:xfrm>
              <a:off x="4475950" y="809675"/>
              <a:ext cx="1277400" cy="1413300"/>
            </a:xfrm>
            <a:prstGeom prst="ellipse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through the entire dataset, we have:</a:t>
            </a:r>
            <a:endParaRPr/>
          </a:p>
        </p:txBody>
      </p:sp>
      <p:sp>
        <p:nvSpPr>
          <p:cNvPr id="2276" name="Google Shape;2276;p5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7" name="Google Shape;2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" y="866950"/>
            <a:ext cx="7130277" cy="4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56"/>
          <p:cNvSpPr txBox="1"/>
          <p:nvPr>
            <p:ph type="title"/>
          </p:nvPr>
        </p:nvSpPr>
        <p:spPr>
          <a:xfrm>
            <a:off x="0" y="203175"/>
            <a:ext cx="9207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        we obtain the joint distribution of label noise</a:t>
            </a:r>
            <a:endParaRPr/>
          </a:p>
        </p:txBody>
      </p:sp>
      <p:sp>
        <p:nvSpPr>
          <p:cNvPr id="2283" name="Google Shape;2283;p5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4" name="Google Shape;22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312525"/>
            <a:ext cx="70847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5" name="Google Shape;2285;p56"/>
          <p:cNvCxnSpPr/>
          <p:nvPr/>
        </p:nvCxnSpPr>
        <p:spPr>
          <a:xfrm flipH="1" rot="10800000">
            <a:off x="585600" y="1481625"/>
            <a:ext cx="472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6" name="Google Shape;2286;p56"/>
          <p:cNvSpPr txBox="1"/>
          <p:nvPr/>
        </p:nvSpPr>
        <p:spPr>
          <a:xfrm>
            <a:off x="28200" y="19967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</a:t>
            </a:r>
            <a:endParaRPr/>
          </a:p>
        </p:txBody>
      </p:sp>
      <p:grpSp>
        <p:nvGrpSpPr>
          <p:cNvPr id="2287" name="Google Shape;2287;p56"/>
          <p:cNvGrpSpPr/>
          <p:nvPr/>
        </p:nvGrpSpPr>
        <p:grpSpPr>
          <a:xfrm>
            <a:off x="942250" y="869400"/>
            <a:ext cx="7111402" cy="4012629"/>
            <a:chOff x="942250" y="869400"/>
            <a:chExt cx="7111402" cy="4012629"/>
          </a:xfrm>
        </p:grpSpPr>
        <p:grpSp>
          <p:nvGrpSpPr>
            <p:cNvPr id="2288" name="Google Shape;2288;p56"/>
            <p:cNvGrpSpPr/>
            <p:nvPr/>
          </p:nvGrpSpPr>
          <p:grpSpPr>
            <a:xfrm>
              <a:off x="942250" y="869400"/>
              <a:ext cx="7111402" cy="4012629"/>
              <a:chOff x="942250" y="869400"/>
              <a:chExt cx="7111402" cy="4012629"/>
            </a:xfrm>
          </p:grpSpPr>
          <p:pic>
            <p:nvPicPr>
              <p:cNvPr id="2289" name="Google Shape;2289;p5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42250" y="869400"/>
                <a:ext cx="7111402" cy="40126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90" name="Google Shape;2290;p56"/>
              <p:cNvGrpSpPr/>
              <p:nvPr/>
            </p:nvGrpSpPr>
            <p:grpSpPr>
              <a:xfrm>
                <a:off x="1199456" y="986156"/>
                <a:ext cx="296325" cy="113100"/>
                <a:chOff x="1192400" y="966400"/>
                <a:chExt cx="296325" cy="113100"/>
              </a:xfrm>
            </p:grpSpPr>
            <p:cxnSp>
              <p:nvCxnSpPr>
                <p:cNvPr id="2291" name="Google Shape;2291;p56"/>
                <p:cNvCxnSpPr/>
                <p:nvPr/>
              </p:nvCxnSpPr>
              <p:spPr>
                <a:xfrm flipH="1" rot="10800000">
                  <a:off x="1192400" y="966700"/>
                  <a:ext cx="162300" cy="112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2" name="Google Shape;2292;p56"/>
                <p:cNvCxnSpPr/>
                <p:nvPr/>
              </p:nvCxnSpPr>
              <p:spPr>
                <a:xfrm rot="10800000">
                  <a:off x="1333325" y="966400"/>
                  <a:ext cx="155400" cy="11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293" name="Google Shape;2293;p56"/>
            <p:cNvSpPr/>
            <p:nvPr/>
          </p:nvSpPr>
          <p:spPr>
            <a:xfrm>
              <a:off x="961175" y="878800"/>
              <a:ext cx="177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4" name="Google Shape;2294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175" y="1271287"/>
              <a:ext cx="1772100" cy="587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57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 this in 1 import and 1 line of code</a:t>
            </a:r>
            <a:endParaRPr sz="1800"/>
          </a:p>
        </p:txBody>
      </p:sp>
      <p:sp>
        <p:nvSpPr>
          <p:cNvPr id="2300" name="Google Shape;2300;p5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1" name="Google Shape;2301;p57"/>
          <p:cNvSpPr txBox="1"/>
          <p:nvPr/>
        </p:nvSpPr>
        <p:spPr>
          <a:xfrm>
            <a:off x="806825" y="1568850"/>
            <a:ext cx="762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1300"/>
              <a:t> </a:t>
            </a:r>
            <a:endParaRPr sz="1300"/>
          </a:p>
        </p:txBody>
      </p:sp>
      <p:pic>
        <p:nvPicPr>
          <p:cNvPr id="2302" name="Google Shape;230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988" y="1651425"/>
            <a:ext cx="3657500" cy="2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000" y="2162400"/>
            <a:ext cx="5995100" cy="4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label errors</a:t>
            </a:r>
            <a:endParaRPr/>
          </a:p>
        </p:txBody>
      </p:sp>
      <p:sp>
        <p:nvSpPr>
          <p:cNvPr id="2310" name="Google Shape;2310;p5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elf-confidence (chalk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Normalized margin (chalk board)</a:t>
            </a:r>
            <a:endParaRPr/>
          </a:p>
        </p:txBody>
      </p:sp>
      <p:sp>
        <p:nvSpPr>
          <p:cNvPr id="2311" name="Google Shape;2311;p5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5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5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5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9" name="Google Shape;2319;p59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59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321" name="Google Shape;2321;p59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22" name="Google Shape;2322;p59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23" name="Google Shape;2323;p59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24" name="Google Shape;2324;p59"/>
          <p:cNvSpPr/>
          <p:nvPr/>
        </p:nvSpPr>
        <p:spPr>
          <a:xfrm>
            <a:off x="2914025" y="2692000"/>
            <a:ext cx="3173100" cy="22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60"/>
          <p:cNvSpPr txBox="1"/>
          <p:nvPr>
            <p:ph type="title"/>
          </p:nvPr>
        </p:nvSpPr>
        <p:spPr>
          <a:xfrm>
            <a:off x="40775" y="203175"/>
            <a:ext cx="91440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Compare Accuracy: Learning with 40% label noise in CIFAR-10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30" name="Google Shape;2330;p6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1" name="Google Shape;2331;p60"/>
          <p:cNvPicPr preferRelativeResize="0"/>
          <p:nvPr/>
        </p:nvPicPr>
        <p:blipFill rotWithShape="1">
          <a:blip r:embed="rId3">
            <a:alphaModFix/>
          </a:blip>
          <a:srcRect b="0" l="0" r="21092" t="8466"/>
          <a:stretch/>
        </p:blipFill>
        <p:spPr>
          <a:xfrm>
            <a:off x="958300" y="1193375"/>
            <a:ext cx="6788700" cy="36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60"/>
          <p:cNvSpPr txBox="1"/>
          <p:nvPr/>
        </p:nvSpPr>
        <p:spPr>
          <a:xfrm>
            <a:off x="6218250" y="1053545"/>
            <a:ext cx="963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60"/>
          <p:cNvSpPr/>
          <p:nvPr/>
        </p:nvSpPr>
        <p:spPr>
          <a:xfrm>
            <a:off x="3866800" y="947775"/>
            <a:ext cx="1809300" cy="377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60"/>
          <p:cNvSpPr/>
          <p:nvPr/>
        </p:nvSpPr>
        <p:spPr>
          <a:xfrm>
            <a:off x="6271725" y="1551850"/>
            <a:ext cx="8793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60"/>
          <p:cNvSpPr/>
          <p:nvPr/>
        </p:nvSpPr>
        <p:spPr>
          <a:xfrm>
            <a:off x="963700" y="1502550"/>
            <a:ext cx="6764400" cy="17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60"/>
          <p:cNvSpPr/>
          <p:nvPr/>
        </p:nvSpPr>
        <p:spPr>
          <a:xfrm>
            <a:off x="963700" y="3319850"/>
            <a:ext cx="6764400" cy="14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60"/>
          <p:cNvSpPr/>
          <p:nvPr/>
        </p:nvSpPr>
        <p:spPr>
          <a:xfrm>
            <a:off x="1005050" y="1853100"/>
            <a:ext cx="2808000" cy="888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 learning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60"/>
          <p:cNvSpPr/>
          <p:nvPr/>
        </p:nvSpPr>
        <p:spPr>
          <a:xfrm>
            <a:off x="5706050" y="1551850"/>
            <a:ext cx="1965300" cy="236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39" name="Google Shape;2339;p60"/>
          <p:cNvSpPr/>
          <p:nvPr/>
        </p:nvSpPr>
        <p:spPr>
          <a:xfrm>
            <a:off x="5728800" y="1828800"/>
            <a:ext cx="1942500" cy="888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60"/>
          <p:cNvSpPr txBox="1"/>
          <p:nvPr/>
        </p:nvSpPr>
        <p:spPr>
          <a:xfrm>
            <a:off x="3866800" y="3396550"/>
            <a:ext cx="1301400" cy="12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Model-centric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Train with errors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adjust the loss</a:t>
            </a:r>
            <a:r>
              <a:rPr lang="en"/>
              <a:t>”</a:t>
            </a:r>
            <a:endParaRPr/>
          </a:p>
        </p:txBody>
      </p:sp>
      <p:sp>
        <p:nvSpPr>
          <p:cNvPr id="2341" name="Google Shape;2341;p60"/>
          <p:cNvSpPr/>
          <p:nvPr/>
        </p:nvSpPr>
        <p:spPr>
          <a:xfrm>
            <a:off x="1005050" y="1551850"/>
            <a:ext cx="2808000" cy="256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 (remove prediction != label)</a:t>
            </a:r>
            <a:endParaRPr sz="1200"/>
          </a:p>
        </p:txBody>
      </p:sp>
      <p:sp>
        <p:nvSpPr>
          <p:cNvPr id="2342" name="Google Shape;2342;p60"/>
          <p:cNvSpPr txBox="1"/>
          <p:nvPr/>
        </p:nvSpPr>
        <p:spPr>
          <a:xfrm>
            <a:off x="3866800" y="1551850"/>
            <a:ext cx="13014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Data-centric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Train with errors removed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Change the dataset”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43" name="Google Shape;2343;p60"/>
          <p:cNvGrpSpPr/>
          <p:nvPr/>
        </p:nvGrpSpPr>
        <p:grpSpPr>
          <a:xfrm>
            <a:off x="4340625" y="856750"/>
            <a:ext cx="4741500" cy="369300"/>
            <a:chOff x="4340625" y="856750"/>
            <a:chExt cx="4741500" cy="369300"/>
          </a:xfrm>
        </p:grpSpPr>
        <p:sp>
          <p:nvSpPr>
            <p:cNvPr id="2344" name="Google Shape;2344;p60"/>
            <p:cNvSpPr txBox="1"/>
            <p:nvPr/>
          </p:nvSpPr>
          <p:spPr>
            <a:xfrm>
              <a:off x="4340625" y="856750"/>
              <a:ext cx="4741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        Fraction of zeros in the off-diagonals of  </a:t>
              </a:r>
              <a:endParaRPr sz="1200"/>
            </a:p>
          </p:txBody>
        </p:sp>
        <p:pic>
          <p:nvPicPr>
            <p:cNvPr id="2345" name="Google Shape;234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36272" y="953650"/>
              <a:ext cx="467235" cy="17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6" name="Google Shape;2346;p60"/>
          <p:cNvSpPr/>
          <p:nvPr/>
        </p:nvSpPr>
        <p:spPr>
          <a:xfrm>
            <a:off x="896950" y="1149225"/>
            <a:ext cx="911100" cy="3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60"/>
          <p:cNvSpPr txBox="1"/>
          <p:nvPr/>
        </p:nvSpPr>
        <p:spPr>
          <a:xfrm>
            <a:off x="6406450" y="11492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← More realistic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  (e.g. ImageNet)</a:t>
            </a:r>
            <a:endParaRPr/>
          </a:p>
        </p:txBody>
      </p:sp>
      <p:grpSp>
        <p:nvGrpSpPr>
          <p:cNvPr id="2348" name="Google Shape;2348;p60"/>
          <p:cNvGrpSpPr/>
          <p:nvPr/>
        </p:nvGrpSpPr>
        <p:grpSpPr>
          <a:xfrm>
            <a:off x="6218250" y="3436050"/>
            <a:ext cx="971225" cy="338700"/>
            <a:chOff x="6218250" y="3436050"/>
            <a:chExt cx="971225" cy="338700"/>
          </a:xfrm>
        </p:grpSpPr>
        <p:cxnSp>
          <p:nvCxnSpPr>
            <p:cNvPr id="2349" name="Google Shape;2349;p60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0" name="Google Shape;2350;p60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Perf drop-off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  <p:grpSp>
        <p:nvGrpSpPr>
          <p:cNvPr id="2351" name="Google Shape;2351;p60"/>
          <p:cNvGrpSpPr/>
          <p:nvPr/>
        </p:nvGrpSpPr>
        <p:grpSpPr>
          <a:xfrm>
            <a:off x="6218250" y="2369250"/>
            <a:ext cx="971225" cy="338700"/>
            <a:chOff x="6218250" y="3436050"/>
            <a:chExt cx="971225" cy="338700"/>
          </a:xfrm>
        </p:grpSpPr>
        <p:cxnSp>
          <p:nvCxnSpPr>
            <p:cNvPr id="2352" name="Google Shape;2352;p60"/>
            <p:cNvCxnSpPr/>
            <p:nvPr/>
          </p:nvCxnSpPr>
          <p:spPr>
            <a:xfrm>
              <a:off x="6258275" y="3436050"/>
              <a:ext cx="931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3" name="Google Shape;2353;p60"/>
            <p:cNvSpPr txBox="1"/>
            <p:nvPr/>
          </p:nvSpPr>
          <p:spPr>
            <a:xfrm>
              <a:off x="6218250" y="3436050"/>
              <a:ext cx="9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</a:rPr>
                <a:t>Same perf</a:t>
              </a:r>
              <a:endParaRPr sz="1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6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6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1" name="Google Shape;2361;p61"/>
          <p:cNvSpPr/>
          <p:nvPr/>
        </p:nvSpPr>
        <p:spPr>
          <a:xfrm>
            <a:off x="2797500" y="1216225"/>
            <a:ext cx="3549000" cy="304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61"/>
          <p:cNvSpPr txBox="1"/>
          <p:nvPr/>
        </p:nvSpPr>
        <p:spPr>
          <a:xfrm>
            <a:off x="2916900" y="1320875"/>
            <a:ext cx="31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 for this part of the talk: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What is confident learning?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Situate confident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Noise + related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How does CL work? (methods)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Comparison with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Why does CL work? (theory)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Intuitions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Principles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Label errors on ML benchmarks</a:t>
            </a:r>
            <a:endParaRPr/>
          </a:p>
        </p:txBody>
      </p:sp>
      <p:sp>
        <p:nvSpPr>
          <p:cNvPr id="2363" name="Google Shape;2363;p61"/>
          <p:cNvSpPr txBox="1"/>
          <p:nvPr/>
        </p:nvSpPr>
        <p:spPr>
          <a:xfrm>
            <a:off x="2799628" y="23280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64" name="Google Shape;2364;p61"/>
          <p:cNvSpPr txBox="1"/>
          <p:nvPr/>
        </p:nvSpPr>
        <p:spPr>
          <a:xfrm>
            <a:off x="2799628" y="19193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65" name="Google Shape;2365;p61"/>
          <p:cNvSpPr txBox="1"/>
          <p:nvPr/>
        </p:nvSpPr>
        <p:spPr>
          <a:xfrm>
            <a:off x="2799628" y="1690745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66" name="Google Shape;2366;p61"/>
          <p:cNvSpPr/>
          <p:nvPr/>
        </p:nvSpPr>
        <p:spPr>
          <a:xfrm>
            <a:off x="2914025" y="2920600"/>
            <a:ext cx="3173100" cy="61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61"/>
          <p:cNvSpPr txBox="1"/>
          <p:nvPr/>
        </p:nvSpPr>
        <p:spPr>
          <a:xfrm>
            <a:off x="2799628" y="2556697"/>
            <a:ext cx="2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✓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772200" y="38641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64425" y="3517375"/>
            <a:ext cx="16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‘Hard’ Examples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Confident Learning</a:t>
            </a:r>
            <a:endParaRPr/>
          </a:p>
        </p:txBody>
      </p:sp>
      <p:sp>
        <p:nvSpPr>
          <p:cNvPr id="2373" name="Google Shape;2373;p62"/>
          <p:cNvSpPr txBox="1"/>
          <p:nvPr>
            <p:ph idx="1" type="body"/>
          </p:nvPr>
        </p:nvSpPr>
        <p:spPr>
          <a:xfrm>
            <a:off x="164425" y="9347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understand CL performance, we studied conditions where CL exactly finds label errors, culminating in the following Theorem:</a:t>
            </a:r>
            <a:endParaRPr/>
          </a:p>
        </p:txBody>
      </p:sp>
      <p:sp>
        <p:nvSpPr>
          <p:cNvPr id="2374" name="Google Shape;2374;p6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5" name="Google Shape;2375;p62"/>
          <p:cNvSpPr txBox="1"/>
          <p:nvPr/>
        </p:nvSpPr>
        <p:spPr>
          <a:xfrm>
            <a:off x="237650" y="1996725"/>
            <a:ext cx="89061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As long as examples in class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are labeled </a:t>
            </a:r>
            <a:r>
              <a:rPr b="1" i="1" lang="en" sz="1800">
                <a:solidFill>
                  <a:srgbClr val="222222"/>
                </a:solidFill>
              </a:rPr>
              <a:t>i</a:t>
            </a:r>
            <a:r>
              <a:rPr i="1" lang="en" sz="1800">
                <a:solidFill>
                  <a:srgbClr val="222222"/>
                </a:solidFill>
              </a:rPr>
              <a:t> more than any other class, then...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22222"/>
                </a:solidFill>
              </a:rPr>
              <a:t>We prove realistic sufficient conditions (allowing significant error in all model outputs)</a:t>
            </a:r>
            <a:endParaRPr i="1" sz="18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Such that CL still exactly finds label errors.</a:t>
            </a:r>
            <a:endParaRPr/>
          </a:p>
        </p:txBody>
      </p:sp>
      <p:pic>
        <p:nvPicPr>
          <p:cNvPr id="2376" name="Google Shape;2376;p62"/>
          <p:cNvPicPr preferRelativeResize="0"/>
          <p:nvPr/>
        </p:nvPicPr>
        <p:blipFill rotWithShape="1">
          <a:blip r:embed="rId3">
            <a:alphaModFix/>
          </a:blip>
          <a:srcRect b="0" l="0" r="45913" t="0"/>
          <a:stretch/>
        </p:blipFill>
        <p:spPr>
          <a:xfrm>
            <a:off x="4783894" y="2963375"/>
            <a:ext cx="2615248" cy="4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63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Intuition: CL theory builds on three principles</a:t>
            </a:r>
            <a:endParaRPr/>
          </a:p>
        </p:txBody>
      </p:sp>
      <p:sp>
        <p:nvSpPr>
          <p:cNvPr id="2382" name="Google Shape;2382;p63"/>
          <p:cNvSpPr txBox="1"/>
          <p:nvPr>
            <p:ph idx="1" type="body"/>
          </p:nvPr>
        </p:nvSpPr>
        <p:spPr>
          <a:xfrm>
            <a:off x="164425" y="934775"/>
            <a:ext cx="883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Prune</a:t>
            </a:r>
            <a:r>
              <a:rPr lang="en" sz="2200"/>
              <a:t> Principle 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remove errors, then train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Chen et al. (2019), Patrini et al. (2017), Van Rooyen et al. (2015)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Count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ratios of counts, not noisy model outputs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 Page et al. (1997), Jiang et al. (2018)</a:t>
            </a:r>
            <a:endParaRPr sz="1600">
              <a:solidFill>
                <a:srgbClr val="1C4587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</a:t>
            </a:r>
            <a:r>
              <a:rPr b="1" lang="en" sz="2200"/>
              <a:t>Rank</a:t>
            </a:r>
            <a:r>
              <a:rPr lang="en" sz="2200"/>
              <a:t> Principle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use rank of model outputs, not the noisy values</a:t>
            </a:r>
            <a:endParaRPr sz="22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Char char="○"/>
            </a:pPr>
            <a:r>
              <a:rPr lang="en" sz="1600">
                <a:solidFill>
                  <a:srgbClr val="1C4587"/>
                </a:solidFill>
              </a:rPr>
              <a:t>Natarajan et al. (2017), Forman (2005, 2008), Lipton et al. (2018)</a:t>
            </a:r>
            <a:endParaRPr sz="1600">
              <a:solidFill>
                <a:srgbClr val="1C458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6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6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Idea: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Pruning</a:t>
            </a:r>
            <a:r>
              <a:rPr lang="en"/>
              <a:t> enables robustness to stochastic/imperfect predicted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Prior work</a:t>
            </a:r>
            <a:br>
              <a:rPr lang="en"/>
            </a:br>
            <a:r>
              <a:rPr lang="en"/>
              <a:t>modifies the loss:</a:t>
            </a:r>
            <a:br>
              <a:rPr lang="en"/>
            </a:br>
            <a:r>
              <a:rPr lang="en" sz="1000"/>
              <a:t>(e.g.</a:t>
            </a:r>
            <a:r>
              <a:rPr lang="en" sz="900"/>
              <a:t> importance reweighting)</a:t>
            </a:r>
            <a:br>
              <a:rPr lang="en" sz="900"/>
            </a:br>
            <a:r>
              <a:rPr lang="en" sz="900">
                <a:solidFill>
                  <a:srgbClr val="073763"/>
                </a:solidFill>
              </a:rPr>
              <a:t>(Liu &amp; Tao, 2015; Patrini et al., 2017;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Reed et al., 2015; Shu et al., 2019;</a:t>
            </a:r>
            <a:br>
              <a:rPr lang="en" sz="900">
                <a:solidFill>
                  <a:srgbClr val="073763"/>
                </a:solidFill>
              </a:rPr>
            </a:br>
            <a:r>
              <a:rPr lang="en" sz="900">
                <a:solidFill>
                  <a:srgbClr val="073763"/>
                </a:solidFill>
              </a:rPr>
              <a:t>Goldberger &amp; Ben-Reuven, 2017)</a:t>
            </a:r>
            <a:br>
              <a:rPr lang="en" sz="900">
                <a:solidFill>
                  <a:srgbClr val="073763"/>
                </a:solidFill>
              </a:rPr>
            </a:br>
            <a:endParaRPr sz="9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389" name="Google Shape;2389;p64"/>
          <p:cNvSpPr/>
          <p:nvPr/>
        </p:nvSpPr>
        <p:spPr>
          <a:xfrm>
            <a:off x="143403" y="2269375"/>
            <a:ext cx="24987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64"/>
          <p:cNvSpPr txBox="1"/>
          <p:nvPr>
            <p:ph type="title"/>
          </p:nvPr>
        </p:nvSpPr>
        <p:spPr>
          <a:xfrm>
            <a:off x="296125" y="203175"/>
            <a:ext cx="8892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 Robustness Intuition 1: Prune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6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2" name="Google Shape;2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203" y="151442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64"/>
          <p:cNvPicPr preferRelativeResize="0"/>
          <p:nvPr/>
        </p:nvPicPr>
        <p:blipFill rotWithShape="1">
          <a:blip r:embed="rId4">
            <a:alphaModFix/>
          </a:blip>
          <a:srcRect b="0" l="1503" r="1493" t="0"/>
          <a:stretch/>
        </p:blipFill>
        <p:spPr>
          <a:xfrm>
            <a:off x="2697025" y="2503650"/>
            <a:ext cx="3629299" cy="1723553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64"/>
          <p:cNvSpPr txBox="1"/>
          <p:nvPr/>
        </p:nvSpPr>
        <p:spPr>
          <a:xfrm>
            <a:off x="209075" y="3780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SGD weights update:</a:t>
            </a:r>
            <a:endParaRPr/>
          </a:p>
        </p:txBody>
      </p:sp>
      <p:grpSp>
        <p:nvGrpSpPr>
          <p:cNvPr id="2395" name="Google Shape;2395;p64"/>
          <p:cNvGrpSpPr/>
          <p:nvPr/>
        </p:nvGrpSpPr>
        <p:grpSpPr>
          <a:xfrm>
            <a:off x="3806625" y="1940625"/>
            <a:ext cx="5381950" cy="1081925"/>
            <a:chOff x="3806625" y="1940625"/>
            <a:chExt cx="5381950" cy="1081925"/>
          </a:xfrm>
        </p:grpSpPr>
        <p:sp>
          <p:nvSpPr>
            <p:cNvPr id="2396" name="Google Shape;2396;p64"/>
            <p:cNvSpPr txBox="1"/>
            <p:nvPr/>
          </p:nvSpPr>
          <p:spPr>
            <a:xfrm>
              <a:off x="4607275" y="1940625"/>
              <a:ext cx="458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Pred probs are stochastic/erroneous for real-world models!!</a:t>
              </a:r>
              <a:endParaRPr b="1" sz="1200">
                <a:solidFill>
                  <a:srgbClr val="FF0000"/>
                </a:solidFill>
              </a:endParaRPr>
            </a:p>
          </p:txBody>
        </p:sp>
        <p:cxnSp>
          <p:nvCxnSpPr>
            <p:cNvPr id="2397" name="Google Shape;2397;p64"/>
            <p:cNvCxnSpPr/>
            <p:nvPr/>
          </p:nvCxnSpPr>
          <p:spPr>
            <a:xfrm flipH="1">
              <a:off x="4810925" y="2183449"/>
              <a:ext cx="89100" cy="234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98" name="Google Shape;2398;p64"/>
            <p:cNvSpPr/>
            <p:nvPr/>
          </p:nvSpPr>
          <p:spPr>
            <a:xfrm>
              <a:off x="3806625" y="2410250"/>
              <a:ext cx="17088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9" name="Google Shape;2399;p64"/>
          <p:cNvCxnSpPr/>
          <p:nvPr/>
        </p:nvCxnSpPr>
        <p:spPr>
          <a:xfrm rot="10800000">
            <a:off x="3150575" y="2956200"/>
            <a:ext cx="89100" cy="97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00" name="Google Shape;2400;p64"/>
          <p:cNvGrpSpPr/>
          <p:nvPr/>
        </p:nvGrpSpPr>
        <p:grpSpPr>
          <a:xfrm>
            <a:off x="3215375" y="3021000"/>
            <a:ext cx="4519825" cy="415800"/>
            <a:chOff x="3215375" y="3021000"/>
            <a:chExt cx="4519825" cy="415800"/>
          </a:xfrm>
        </p:grpSpPr>
        <p:sp>
          <p:nvSpPr>
            <p:cNvPr id="2401" name="Google Shape;2401;p64"/>
            <p:cNvSpPr/>
            <p:nvPr/>
          </p:nvSpPr>
          <p:spPr>
            <a:xfrm>
              <a:off x="3215375" y="3021000"/>
              <a:ext cx="944469" cy="170247"/>
            </a:xfrm>
            <a:custGeom>
              <a:rect b="b" l="l" r="r" t="t"/>
              <a:pathLst>
                <a:path extrusionOk="0" h="9402" w="52159">
                  <a:moveTo>
                    <a:pt x="52159" y="0"/>
                  </a:moveTo>
                  <a:cubicBezTo>
                    <a:pt x="46220" y="1566"/>
                    <a:pt x="25216" y="9341"/>
                    <a:pt x="16523" y="9395"/>
                  </a:cubicBezTo>
                  <a:cubicBezTo>
                    <a:pt x="7830" y="9449"/>
                    <a:pt x="2754" y="1836"/>
                    <a:pt x="0" y="324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402" name="Google Shape;2402;p64"/>
            <p:cNvSpPr txBox="1"/>
            <p:nvPr/>
          </p:nvSpPr>
          <p:spPr>
            <a:xfrm>
              <a:off x="3862200" y="3067500"/>
              <a:ext cx="387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solidFill>
                    <a:srgbClr val="FF0000"/>
                  </a:solidFill>
                </a:rPr>
                <a:t>Error propagation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sp>
        <p:nvSpPr>
          <p:cNvPr id="2403" name="Google Shape;2403;p64"/>
          <p:cNvSpPr/>
          <p:nvPr/>
        </p:nvSpPr>
        <p:spPr>
          <a:xfrm>
            <a:off x="2663175" y="2408700"/>
            <a:ext cx="8358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64"/>
          <p:cNvSpPr/>
          <p:nvPr/>
        </p:nvSpPr>
        <p:spPr>
          <a:xfrm>
            <a:off x="5304975" y="3670675"/>
            <a:ext cx="785700" cy="612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64"/>
          <p:cNvSpPr/>
          <p:nvPr/>
        </p:nvSpPr>
        <p:spPr>
          <a:xfrm>
            <a:off x="6835725" y="2269375"/>
            <a:ext cx="2308200" cy="26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6" name="Google Shape;2406;p64"/>
          <p:cNvGrpSpPr/>
          <p:nvPr/>
        </p:nvGrpSpPr>
        <p:grpSpPr>
          <a:xfrm>
            <a:off x="2663175" y="3615475"/>
            <a:ext cx="5483400" cy="1229513"/>
            <a:chOff x="2663175" y="3615475"/>
            <a:chExt cx="5483400" cy="1229513"/>
          </a:xfrm>
        </p:grpSpPr>
        <p:grpSp>
          <p:nvGrpSpPr>
            <p:cNvPr id="2407" name="Google Shape;2407;p64"/>
            <p:cNvGrpSpPr/>
            <p:nvPr/>
          </p:nvGrpSpPr>
          <p:grpSpPr>
            <a:xfrm>
              <a:off x="3320675" y="4195375"/>
              <a:ext cx="4825900" cy="649612"/>
              <a:chOff x="2680700" y="2863388"/>
              <a:chExt cx="4825900" cy="649612"/>
            </a:xfrm>
          </p:grpSpPr>
          <p:sp>
            <p:nvSpPr>
              <p:cNvPr id="2408" name="Google Shape;2408;p64"/>
              <p:cNvSpPr/>
              <p:nvPr/>
            </p:nvSpPr>
            <p:spPr>
              <a:xfrm>
                <a:off x="2680700" y="2863388"/>
                <a:ext cx="2243489" cy="327871"/>
              </a:xfrm>
              <a:custGeom>
                <a:rect b="b" l="l" r="r" t="t"/>
                <a:pathLst>
                  <a:path extrusionOk="0" h="9402" w="52159">
                    <a:moveTo>
                      <a:pt x="52159" y="0"/>
                    </a:moveTo>
                    <a:cubicBezTo>
                      <a:pt x="46220" y="1566"/>
                      <a:pt x="25216" y="9341"/>
                      <a:pt x="16523" y="9395"/>
                    </a:cubicBezTo>
                    <a:cubicBezTo>
                      <a:pt x="7830" y="9449"/>
                      <a:pt x="2754" y="1836"/>
                      <a:pt x="0" y="324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09" name="Google Shape;2409;p64"/>
              <p:cNvSpPr txBox="1"/>
              <p:nvPr/>
            </p:nvSpPr>
            <p:spPr>
              <a:xfrm>
                <a:off x="3633600" y="3143700"/>
                <a:ext cx="3873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rgbClr val="FF0000"/>
                    </a:solidFill>
                  </a:rPr>
                  <a:t>Error propagation</a:t>
                </a:r>
                <a:endParaRPr b="1" sz="12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410" name="Google Shape;2410;p64"/>
            <p:cNvCxnSpPr/>
            <p:nvPr/>
          </p:nvCxnSpPr>
          <p:spPr>
            <a:xfrm rot="10800000">
              <a:off x="3142475" y="4081675"/>
              <a:ext cx="218700" cy="14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11" name="Google Shape;2411;p64"/>
            <p:cNvSpPr/>
            <p:nvPr/>
          </p:nvSpPr>
          <p:spPr>
            <a:xfrm>
              <a:off x="2663175" y="3615475"/>
              <a:ext cx="884400" cy="612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2" name="Google Shape;2412;p64"/>
          <p:cNvSpPr/>
          <p:nvPr/>
        </p:nvSpPr>
        <p:spPr>
          <a:xfrm>
            <a:off x="6876225" y="2324475"/>
            <a:ext cx="2219100" cy="256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85800" rotWithShape="0" algn="bl" dir="5400000" dist="19050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64"/>
          <p:cNvSpPr/>
          <p:nvPr/>
        </p:nvSpPr>
        <p:spPr>
          <a:xfrm>
            <a:off x="2591750" y="3498850"/>
            <a:ext cx="3879600" cy="13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4" name="Google Shape;2414;p64"/>
          <p:cNvCxnSpPr/>
          <p:nvPr/>
        </p:nvCxnSpPr>
        <p:spPr>
          <a:xfrm rot="10800000">
            <a:off x="5070225" y="2939925"/>
            <a:ext cx="1903200" cy="87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5" name="Google Shape;2415;p64"/>
          <p:cNvSpPr/>
          <p:nvPr/>
        </p:nvSpPr>
        <p:spPr>
          <a:xfrm>
            <a:off x="3806625" y="2468625"/>
            <a:ext cx="18708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6" name="Google Shape;2416;p64"/>
          <p:cNvCxnSpPr/>
          <p:nvPr/>
        </p:nvCxnSpPr>
        <p:spPr>
          <a:xfrm flipH="1">
            <a:off x="3231500" y="3045300"/>
            <a:ext cx="899100" cy="67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7" name="Google Shape;2417;p64"/>
          <p:cNvSpPr txBox="1"/>
          <p:nvPr/>
        </p:nvSpPr>
        <p:spPr>
          <a:xfrm>
            <a:off x="6871575" y="2290608"/>
            <a:ext cx="2219100" cy="26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Prune Label Errors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loss reweighting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Avoid this form of error propagation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8" name="Google Shape;2418;p64"/>
          <p:cNvSpPr/>
          <p:nvPr/>
        </p:nvSpPr>
        <p:spPr>
          <a:xfrm>
            <a:off x="6908575" y="3311275"/>
            <a:ext cx="16767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64"/>
          <p:cNvSpPr/>
          <p:nvPr/>
        </p:nvSpPr>
        <p:spPr>
          <a:xfrm>
            <a:off x="4551750" y="330675"/>
            <a:ext cx="1173600" cy="41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64"/>
          <p:cNvSpPr/>
          <p:nvPr/>
        </p:nvSpPr>
        <p:spPr>
          <a:xfrm>
            <a:off x="2745650" y="2468625"/>
            <a:ext cx="10611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65"/>
          <p:cNvSpPr txBox="1"/>
          <p:nvPr>
            <p:ph idx="1" type="body"/>
          </p:nvPr>
        </p:nvSpPr>
        <p:spPr>
          <a:xfrm>
            <a:off x="164425" y="934775"/>
            <a:ext cx="88014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idea: </a:t>
            </a:r>
            <a:r>
              <a:rPr b="1" lang="en"/>
              <a:t>Counting </a:t>
            </a:r>
            <a:r>
              <a:rPr lang="en"/>
              <a:t>and</a:t>
            </a:r>
            <a:r>
              <a:rPr b="1" lang="en"/>
              <a:t> Ranking</a:t>
            </a:r>
            <a:r>
              <a:rPr lang="en"/>
              <a:t> enable robustness to erroneous probabilities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this time: Let’s look at noise transition estimation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 methods: </a:t>
            </a:r>
            <a:br>
              <a:rPr lang="en"/>
            </a:br>
            <a:r>
              <a:rPr lang="en" sz="1000">
                <a:solidFill>
                  <a:srgbClr val="073763"/>
                </a:solidFill>
              </a:rPr>
              <a:t>(Elkan &amp; Noto, 2008;</a:t>
            </a:r>
            <a:br>
              <a:rPr lang="en" sz="1000">
                <a:solidFill>
                  <a:srgbClr val="073763"/>
                </a:solidFill>
              </a:rPr>
            </a:br>
            <a:r>
              <a:rPr lang="en" sz="1000">
                <a:solidFill>
                  <a:srgbClr val="073763"/>
                </a:solidFill>
              </a:rPr>
              <a:t>Sukhbaatar et al., 2015)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Confident Learning: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6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CL Robustness Intuition 2: Count &amp; Rank</a:t>
            </a:r>
            <a:endParaRPr sz="2400"/>
          </a:p>
        </p:txBody>
      </p:sp>
      <p:sp>
        <p:nvSpPr>
          <p:cNvPr id="2427" name="Google Shape;2427;p6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8" name="Google Shape;2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428" y="1310075"/>
            <a:ext cx="1094076" cy="3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248" y="2117800"/>
            <a:ext cx="473377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65"/>
          <p:cNvSpPr/>
          <p:nvPr/>
        </p:nvSpPr>
        <p:spPr>
          <a:xfrm>
            <a:off x="6640875" y="338250"/>
            <a:ext cx="2404800" cy="23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431" name="Google Shape;2431;p65"/>
          <p:cNvPicPr preferRelativeResize="0"/>
          <p:nvPr/>
        </p:nvPicPr>
        <p:blipFill rotWithShape="1">
          <a:blip r:embed="rId5">
            <a:alphaModFix/>
          </a:blip>
          <a:srcRect b="0" l="79" r="69" t="0"/>
          <a:stretch/>
        </p:blipFill>
        <p:spPr>
          <a:xfrm>
            <a:off x="2481075" y="2988275"/>
            <a:ext cx="6437927" cy="185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65"/>
          <p:cNvSpPr txBox="1"/>
          <p:nvPr/>
        </p:nvSpPr>
        <p:spPr>
          <a:xfrm>
            <a:off x="6640875" y="338250"/>
            <a:ext cx="24048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Takeaway</a:t>
            </a:r>
            <a:br>
              <a:rPr lang="en" u="sng">
                <a:solidFill>
                  <a:schemeClr val="dk1"/>
                </a:solidFill>
              </a:rPr>
            </a:b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statistics to estimate with counts based on rank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     ↓</a:t>
            </a:r>
            <a:b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Robust to imperfect probabilities from model</a:t>
            </a:r>
            <a:endParaRPr/>
          </a:p>
        </p:txBody>
      </p:sp>
      <p:sp>
        <p:nvSpPr>
          <p:cNvPr id="2433" name="Google Shape;2433;p65"/>
          <p:cNvSpPr txBox="1"/>
          <p:nvPr/>
        </p:nvSpPr>
        <p:spPr>
          <a:xfrm>
            <a:off x="935575" y="3719978"/>
            <a:ext cx="3294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Enables CL to disambiguate aleatoric (label noise) from epistemic (model noise)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4" name="Google Shape;2434;p65"/>
          <p:cNvSpPr/>
          <p:nvPr/>
        </p:nvSpPr>
        <p:spPr>
          <a:xfrm>
            <a:off x="4524300" y="4020050"/>
            <a:ext cx="3752700" cy="88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35" name="Google Shape;2435;p65"/>
          <p:cNvSpPr txBox="1"/>
          <p:nvPr/>
        </p:nvSpPr>
        <p:spPr>
          <a:xfrm>
            <a:off x="4064000" y="3732000"/>
            <a:ext cx="51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Robust statistic w/ counts + rank (1 step removed erroneous probs)</a:t>
            </a:r>
            <a:endParaRPr/>
          </a:p>
        </p:txBody>
      </p:sp>
      <p:sp>
        <p:nvSpPr>
          <p:cNvPr id="2436" name="Google Shape;2436;p65"/>
          <p:cNvSpPr txBox="1"/>
          <p:nvPr/>
        </p:nvSpPr>
        <p:spPr>
          <a:xfrm>
            <a:off x="8326975" y="4073575"/>
            <a:ext cx="846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e.g.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Median</a:t>
            </a:r>
            <a:br>
              <a:rPr b="1" lang="en" sz="1200">
                <a:solidFill>
                  <a:srgbClr val="FF0000"/>
                </a:solidFill>
              </a:rPr>
            </a:br>
            <a:r>
              <a:rPr b="1" lang="en" sz="1200">
                <a:solidFill>
                  <a:srgbClr val="FF0000"/>
                </a:solidFill>
              </a:rPr>
              <a:t>of Means</a:t>
            </a:r>
            <a:endParaRPr/>
          </a:p>
        </p:txBody>
      </p:sp>
      <p:cxnSp>
        <p:nvCxnSpPr>
          <p:cNvPr id="2437" name="Google Shape;2437;p65"/>
          <p:cNvCxnSpPr>
            <a:stCxn id="2435" idx="1"/>
          </p:cNvCxnSpPr>
          <p:nvPr/>
        </p:nvCxnSpPr>
        <p:spPr>
          <a:xfrm rot="10800000">
            <a:off x="3781700" y="3916650"/>
            <a:ext cx="28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8" name="Google Shape;2438;p65"/>
          <p:cNvCxnSpPr/>
          <p:nvPr/>
        </p:nvCxnSpPr>
        <p:spPr>
          <a:xfrm>
            <a:off x="3969388" y="4073575"/>
            <a:ext cx="3086100" cy="15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9" name="Google Shape;2439;p65"/>
          <p:cNvCxnSpPr/>
          <p:nvPr/>
        </p:nvCxnSpPr>
        <p:spPr>
          <a:xfrm>
            <a:off x="1309500" y="4242400"/>
            <a:ext cx="1287000" cy="20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0" name="Google Shape;2440;p65"/>
          <p:cNvSpPr/>
          <p:nvPr/>
        </p:nvSpPr>
        <p:spPr>
          <a:xfrm>
            <a:off x="3969400" y="305625"/>
            <a:ext cx="874800" cy="3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65"/>
          <p:cNvGrpSpPr/>
          <p:nvPr/>
        </p:nvGrpSpPr>
        <p:grpSpPr>
          <a:xfrm>
            <a:off x="6640875" y="3089600"/>
            <a:ext cx="1054525" cy="551925"/>
            <a:chOff x="6640875" y="3089600"/>
            <a:chExt cx="1054525" cy="551925"/>
          </a:xfrm>
        </p:grpSpPr>
        <p:sp>
          <p:nvSpPr>
            <p:cNvPr id="2442" name="Google Shape;2442;p65"/>
            <p:cNvSpPr/>
            <p:nvPr/>
          </p:nvSpPr>
          <p:spPr>
            <a:xfrm>
              <a:off x="6640875" y="3089600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7055500" y="3439025"/>
              <a:ext cx="639900" cy="202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65"/>
          <p:cNvSpPr/>
          <p:nvPr/>
        </p:nvSpPr>
        <p:spPr>
          <a:xfrm>
            <a:off x="98775" y="2878675"/>
            <a:ext cx="8988900" cy="84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65"/>
          <p:cNvGrpSpPr/>
          <p:nvPr/>
        </p:nvGrpSpPr>
        <p:grpSpPr>
          <a:xfrm>
            <a:off x="5134525" y="305625"/>
            <a:ext cx="1760775" cy="4139300"/>
            <a:chOff x="5134525" y="305625"/>
            <a:chExt cx="1760775" cy="4139300"/>
          </a:xfrm>
        </p:grpSpPr>
        <p:sp>
          <p:nvSpPr>
            <p:cNvPr id="2446" name="Google Shape;2446;p65"/>
            <p:cNvSpPr/>
            <p:nvPr/>
          </p:nvSpPr>
          <p:spPr>
            <a:xfrm>
              <a:off x="5134525" y="305625"/>
              <a:ext cx="792300" cy="369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6255400" y="4191125"/>
              <a:ext cx="639900" cy="25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8" name="Google Shape;2448;p65"/>
          <p:cNvSpPr/>
          <p:nvPr/>
        </p:nvSpPr>
        <p:spPr>
          <a:xfrm>
            <a:off x="98775" y="3797600"/>
            <a:ext cx="8988900" cy="11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66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do</a:t>
            </a:r>
            <a:r>
              <a:rPr lang="en" sz="2400"/>
              <a:t> </a:t>
            </a:r>
            <a:r>
              <a:rPr lang="en" sz="2600">
                <a:solidFill>
                  <a:schemeClr val="dk1"/>
                </a:solidFill>
              </a:rPr>
              <a:t>“ideal”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2600"/>
              <a:t>(non-erroneous) predicted probs look like?</a:t>
            </a:r>
            <a:endParaRPr sz="2600"/>
          </a:p>
        </p:txBody>
      </p:sp>
      <p:sp>
        <p:nvSpPr>
          <p:cNvPr id="2454" name="Google Shape;2454;p6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5" name="Google Shape;2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87" y="1555100"/>
            <a:ext cx="8029226" cy="1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66"/>
          <p:cNvSpPr/>
          <p:nvPr/>
        </p:nvSpPr>
        <p:spPr>
          <a:xfrm>
            <a:off x="441675" y="1598800"/>
            <a:ext cx="19149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66"/>
          <p:cNvSpPr/>
          <p:nvPr/>
        </p:nvSpPr>
        <p:spPr>
          <a:xfrm>
            <a:off x="635000" y="2250725"/>
            <a:ext cx="4579200" cy="9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66"/>
          <p:cNvSpPr/>
          <p:nvPr/>
        </p:nvSpPr>
        <p:spPr>
          <a:xfrm>
            <a:off x="5602100" y="1687700"/>
            <a:ext cx="2935200" cy="52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66"/>
          <p:cNvSpPr/>
          <p:nvPr/>
        </p:nvSpPr>
        <p:spPr>
          <a:xfrm>
            <a:off x="4957225" y="1748375"/>
            <a:ext cx="2145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66"/>
          <p:cNvSpPr/>
          <p:nvPr/>
        </p:nvSpPr>
        <p:spPr>
          <a:xfrm>
            <a:off x="5171725" y="1786600"/>
            <a:ext cx="3438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66"/>
          <p:cNvSpPr/>
          <p:nvPr/>
        </p:nvSpPr>
        <p:spPr>
          <a:xfrm>
            <a:off x="5705125" y="2223300"/>
            <a:ext cx="2935200" cy="61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66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63" name="Google Shape;2463;p66"/>
          <p:cNvSpPr txBox="1"/>
          <p:nvPr/>
        </p:nvSpPr>
        <p:spPr>
          <a:xfrm>
            <a:off x="2081400" y="3293575"/>
            <a:ext cx="474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Equipped with this understanding of ideal probabilities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the prune, count, and rank principles of CL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the intuition for our theorem (exact error finding with noisy probs)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Theorem Intuition</a:t>
            </a:r>
            <a:endParaRPr/>
          </a:p>
        </p:txBody>
      </p:sp>
      <p:sp>
        <p:nvSpPr>
          <p:cNvPr id="2469" name="Google Shape;2469;p67"/>
          <p:cNvSpPr txBox="1"/>
          <p:nvPr>
            <p:ph idx="1" type="body"/>
          </p:nvPr>
        </p:nvSpPr>
        <p:spPr>
          <a:xfrm>
            <a:off x="164425" y="2342450"/>
            <a:ext cx="8520600" cy="16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can be up to (0.9 - 0.6) / 0.9 = 33% wrong in its estimate of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     will be correctly counted. </a:t>
            </a:r>
            <a:endParaRPr/>
          </a:p>
        </p:txBody>
      </p:sp>
      <p:sp>
        <p:nvSpPr>
          <p:cNvPr id="2470" name="Google Shape;2470;p6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71" name="Google Shape;2471;p67"/>
          <p:cNvGrpSpPr/>
          <p:nvPr/>
        </p:nvGrpSpPr>
        <p:grpSpPr>
          <a:xfrm>
            <a:off x="833275" y="1356200"/>
            <a:ext cx="7272576" cy="672500"/>
            <a:chOff x="656875" y="1377350"/>
            <a:chExt cx="7272576" cy="672500"/>
          </a:xfrm>
        </p:grpSpPr>
        <p:pic>
          <p:nvPicPr>
            <p:cNvPr id="2472" name="Google Shape;2472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875" y="1463925"/>
              <a:ext cx="7272576" cy="5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3" name="Google Shape;2473;p67"/>
            <p:cNvSpPr/>
            <p:nvPr/>
          </p:nvSpPr>
          <p:spPr>
            <a:xfrm>
              <a:off x="1065400" y="1377350"/>
              <a:ext cx="987900" cy="39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4" name="Google Shape;2474;p67"/>
          <p:cNvPicPr preferRelativeResize="0"/>
          <p:nvPr/>
        </p:nvPicPr>
        <p:blipFill rotWithShape="1">
          <a:blip r:embed="rId4">
            <a:alphaModFix/>
          </a:blip>
          <a:srcRect b="0" l="62658" r="0" t="0"/>
          <a:stretch/>
        </p:blipFill>
        <p:spPr>
          <a:xfrm>
            <a:off x="7485950" y="1563050"/>
            <a:ext cx="402825" cy="46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5" name="Google Shape;2475;p67"/>
          <p:cNvGrpSpPr/>
          <p:nvPr/>
        </p:nvGrpSpPr>
        <p:grpSpPr>
          <a:xfrm>
            <a:off x="4854200" y="1105675"/>
            <a:ext cx="3000000" cy="461700"/>
            <a:chOff x="4854200" y="1105675"/>
            <a:chExt cx="3000000" cy="461700"/>
          </a:xfrm>
        </p:grpSpPr>
        <p:sp>
          <p:nvSpPr>
            <p:cNvPr id="2476" name="Google Shape;2476;p67"/>
            <p:cNvSpPr txBox="1"/>
            <p:nvPr/>
          </p:nvSpPr>
          <p:spPr>
            <a:xfrm>
              <a:off x="4854200" y="110567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rgbClr val="222222"/>
                  </a:solidFill>
                </a:rPr>
                <a:t>Let “ideal”      = 0.9. </a:t>
              </a:r>
              <a:endParaRPr/>
            </a:p>
          </p:txBody>
        </p:sp>
        <p:pic>
          <p:nvPicPr>
            <p:cNvPr id="2477" name="Google Shape;2477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8425" y="1176637"/>
              <a:ext cx="210250" cy="31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8" name="Google Shape;247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225" y="2411861"/>
            <a:ext cx="210250" cy="31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500" y="3001850"/>
            <a:ext cx="239175" cy="2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67"/>
          <p:cNvSpPr/>
          <p:nvPr/>
        </p:nvSpPr>
        <p:spPr>
          <a:xfrm>
            <a:off x="1897950" y="3293575"/>
            <a:ext cx="4741200" cy="14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50" rotWithShape="0" algn="bl" dir="5400000" dist="38100">
              <a:srgbClr val="000000">
                <a:alpha val="9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2481" name="Google Shape;2481;p67"/>
          <p:cNvSpPr txBox="1"/>
          <p:nvPr/>
        </p:nvSpPr>
        <p:spPr>
          <a:xfrm>
            <a:off x="1975575" y="3401275"/>
            <a:ext cx="4572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Does this result still hold for systematic miscalibration (common in neural networks)?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</a:rPr>
              <a:t>Guo, Pleiss, Sun, &amp; Weinberger (2017) “On Calibration of Modern Neural Networks.” ICML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Final Intuition: Robustness to miscalibration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68"/>
          <p:cNvSpPr txBox="1"/>
          <p:nvPr>
            <p:ph idx="1" type="body"/>
          </p:nvPr>
        </p:nvSpPr>
        <p:spPr>
          <a:xfrm>
            <a:off x="93076" y="2132775"/>
            <a:ext cx="8994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But neural networks have been shown (Guo et al., 2017) to be over-confident for some classes:</a:t>
            </a:r>
            <a:endParaRPr sz="1600"/>
          </a:p>
        </p:txBody>
      </p:sp>
      <p:sp>
        <p:nvSpPr>
          <p:cNvPr id="2488" name="Google Shape;2488;p6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9" name="Google Shape;2489;p68"/>
          <p:cNvPicPr preferRelativeResize="0"/>
          <p:nvPr/>
        </p:nvPicPr>
        <p:blipFill rotWithShape="1">
          <a:blip r:embed="rId3">
            <a:alphaModFix/>
          </a:blip>
          <a:srcRect b="56150" l="24585" r="26332" t="22731"/>
          <a:stretch/>
        </p:blipFill>
        <p:spPr>
          <a:xfrm>
            <a:off x="2484388" y="889100"/>
            <a:ext cx="3737973" cy="129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68"/>
          <p:cNvPicPr preferRelativeResize="0"/>
          <p:nvPr/>
        </p:nvPicPr>
        <p:blipFill rotWithShape="1">
          <a:blip r:embed="rId3">
            <a:alphaModFix/>
          </a:blip>
          <a:srcRect b="34663" l="27474" r="29928" t="49685"/>
          <a:stretch/>
        </p:blipFill>
        <p:spPr>
          <a:xfrm>
            <a:off x="2949938" y="2611275"/>
            <a:ext cx="3244123" cy="9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68"/>
          <p:cNvPicPr preferRelativeResize="0"/>
          <p:nvPr/>
        </p:nvPicPr>
        <p:blipFill rotWithShape="1">
          <a:blip r:embed="rId3">
            <a:alphaModFix/>
          </a:blip>
          <a:srcRect b="13307" l="19388" r="22353" t="71040"/>
          <a:stretch/>
        </p:blipFill>
        <p:spPr>
          <a:xfrm>
            <a:off x="2429725" y="3712375"/>
            <a:ext cx="4436950" cy="9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68"/>
          <p:cNvSpPr txBox="1"/>
          <p:nvPr>
            <p:ph idx="1" type="body"/>
          </p:nvPr>
        </p:nvSpPr>
        <p:spPr>
          <a:xfrm>
            <a:off x="93063" y="3442338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What happens to              ? </a:t>
            </a:r>
            <a:endParaRPr sz="1600"/>
          </a:p>
        </p:txBody>
      </p:sp>
      <p:pic>
        <p:nvPicPr>
          <p:cNvPr id="2493" name="Google Shape;249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212" y="3475325"/>
            <a:ext cx="759775" cy="3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68"/>
          <p:cNvSpPr txBox="1"/>
          <p:nvPr/>
        </p:nvSpPr>
        <p:spPr>
          <a:xfrm>
            <a:off x="4337725" y="4269450"/>
            <a:ext cx="3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→ is unchanged - still exactly finds errors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495" name="Google Shape;2495;p68"/>
          <p:cNvGrpSpPr/>
          <p:nvPr/>
        </p:nvGrpSpPr>
        <p:grpSpPr>
          <a:xfrm>
            <a:off x="814850" y="1101625"/>
            <a:ext cx="2135100" cy="896000"/>
            <a:chOff x="814850" y="1101625"/>
            <a:chExt cx="2135100" cy="896000"/>
          </a:xfrm>
        </p:grpSpPr>
        <p:sp>
          <p:nvSpPr>
            <p:cNvPr id="2496" name="Google Shape;2496;p68"/>
            <p:cNvSpPr txBox="1"/>
            <p:nvPr/>
          </p:nvSpPr>
          <p:spPr>
            <a:xfrm>
              <a:off x="814850" y="1166325"/>
              <a:ext cx="2135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Exactly finds label errors for “ideal” probabilities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(Ch. 2, Thm 1, in thesis) </a:t>
              </a:r>
              <a:endParaRPr/>
            </a:p>
          </p:txBody>
        </p:sp>
        <p:cxnSp>
          <p:nvCxnSpPr>
            <p:cNvPr id="2497" name="Google Shape;2497;p68"/>
            <p:cNvCxnSpPr/>
            <p:nvPr/>
          </p:nvCxnSpPr>
          <p:spPr>
            <a:xfrm flipH="1">
              <a:off x="2081775" y="1101625"/>
              <a:ext cx="402600" cy="167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98" name="Google Shape;2498;p68"/>
          <p:cNvSpPr/>
          <p:nvPr/>
        </p:nvSpPr>
        <p:spPr>
          <a:xfrm>
            <a:off x="4642550" y="2706525"/>
            <a:ext cx="1551600" cy="3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68"/>
          <p:cNvSpPr/>
          <p:nvPr/>
        </p:nvSpPr>
        <p:spPr>
          <a:xfrm>
            <a:off x="4550850" y="1606500"/>
            <a:ext cx="11076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0" name="Google Shape;2500;p68"/>
          <p:cNvCxnSpPr>
            <a:stCxn id="2499" idx="2"/>
            <a:endCxn id="2498" idx="0"/>
          </p:cNvCxnSpPr>
          <p:nvPr/>
        </p:nvCxnSpPr>
        <p:spPr>
          <a:xfrm>
            <a:off x="5104650" y="1899600"/>
            <a:ext cx="313800" cy="80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1" name="Google Shape;2501;p68"/>
          <p:cNvSpPr/>
          <p:nvPr/>
        </p:nvSpPr>
        <p:spPr>
          <a:xfrm>
            <a:off x="3496725" y="3209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68"/>
          <p:cNvSpPr/>
          <p:nvPr/>
        </p:nvSpPr>
        <p:spPr>
          <a:xfrm>
            <a:off x="6194050" y="3772450"/>
            <a:ext cx="531900" cy="2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3" name="Google Shape;2503;p68"/>
          <p:cNvCxnSpPr>
            <a:stCxn id="2501" idx="3"/>
            <a:endCxn id="2502" idx="0"/>
          </p:cNvCxnSpPr>
          <p:nvPr/>
        </p:nvCxnSpPr>
        <p:spPr>
          <a:xfrm>
            <a:off x="4028625" y="3356000"/>
            <a:ext cx="2431500" cy="41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504" name="Google Shape;2504;p68"/>
          <p:cNvGrpSpPr/>
          <p:nvPr/>
        </p:nvGrpSpPr>
        <p:grpSpPr>
          <a:xfrm>
            <a:off x="5805375" y="3725325"/>
            <a:ext cx="946800" cy="352800"/>
            <a:chOff x="5805375" y="3725325"/>
            <a:chExt cx="946800" cy="352800"/>
          </a:xfrm>
        </p:grpSpPr>
        <p:cxnSp>
          <p:nvCxnSpPr>
            <p:cNvPr id="2505" name="Google Shape;2505;p68"/>
            <p:cNvCxnSpPr/>
            <p:nvPr/>
          </p:nvCxnSpPr>
          <p:spPr>
            <a:xfrm flipH="1">
              <a:off x="64911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6" name="Google Shape;2506;p68"/>
            <p:cNvCxnSpPr/>
            <p:nvPr/>
          </p:nvCxnSpPr>
          <p:spPr>
            <a:xfrm flipH="1">
              <a:off x="5805375" y="3725325"/>
              <a:ext cx="261000" cy="352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7" name="Google Shape;2507;p68"/>
          <p:cNvSpPr/>
          <p:nvPr/>
        </p:nvSpPr>
        <p:spPr>
          <a:xfrm>
            <a:off x="3541900" y="870625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68"/>
          <p:cNvSpPr/>
          <p:nvPr/>
        </p:nvSpPr>
        <p:spPr>
          <a:xfrm>
            <a:off x="3440300" y="4065550"/>
            <a:ext cx="2702100" cy="313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68"/>
          <p:cNvSpPr/>
          <p:nvPr/>
        </p:nvSpPr>
        <p:spPr>
          <a:xfrm>
            <a:off x="3282225" y="4044490"/>
            <a:ext cx="2898600" cy="6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69"/>
          <p:cNvSpPr txBox="1"/>
          <p:nvPr>
            <p:ph type="title"/>
          </p:nvPr>
        </p:nvSpPr>
        <p:spPr>
          <a:xfrm>
            <a:off x="237650" y="203175"/>
            <a:ext cx="87723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intuition, let’s see some results</a:t>
            </a:r>
            <a:endParaRPr/>
          </a:p>
        </p:txBody>
      </p:sp>
      <p:sp>
        <p:nvSpPr>
          <p:cNvPr id="2515" name="Google Shape;2515;p6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we’ll look at examples for dataset curation in ImageNet.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CL with various distributions/models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Then we’ll look at failure modes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Finally, we’re ready for part 3: “label errors”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6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7" name="Google Shape;2517;p69"/>
          <p:cNvSpPr/>
          <p:nvPr/>
        </p:nvSpPr>
        <p:spPr>
          <a:xfrm>
            <a:off x="5323000" y="1930725"/>
            <a:ext cx="3549000" cy="280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8" name="Google Shape;2518;p69"/>
          <p:cNvGrpSpPr/>
          <p:nvPr/>
        </p:nvGrpSpPr>
        <p:grpSpPr>
          <a:xfrm>
            <a:off x="5325128" y="2035375"/>
            <a:ext cx="3287497" cy="2555100"/>
            <a:chOff x="5325128" y="2035375"/>
            <a:chExt cx="3287497" cy="2555100"/>
          </a:xfrm>
        </p:grpSpPr>
        <p:sp>
          <p:nvSpPr>
            <p:cNvPr id="2519" name="Google Shape;2519;p69"/>
            <p:cNvSpPr txBox="1"/>
            <p:nvPr/>
          </p:nvSpPr>
          <p:spPr>
            <a:xfrm>
              <a:off x="5442400" y="2035375"/>
              <a:ext cx="3161400" cy="25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Organization for this part of the talk: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What is confident learning?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Situate confident learning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Noise + related work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How does CL work? (methods)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Comparison with other methods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Why does CL work? (theory)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Intuitions</a:t>
              </a:r>
              <a:endParaRPr/>
            </a:p>
            <a:p>
              <a:pPr indent="-317500" lvl="1" marL="9144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lphaLcPeriod"/>
              </a:pPr>
              <a:r>
                <a:rPr lang="en"/>
                <a:t>Principles</a:t>
              </a:r>
              <a:endParaRPr/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AutoNum type="arabicPeriod"/>
              </a:pPr>
              <a:r>
                <a:rPr lang="en"/>
                <a:t>Label errors on ML benchmarks</a:t>
              </a:r>
              <a:endParaRPr/>
            </a:p>
          </p:txBody>
        </p:sp>
        <p:sp>
          <p:nvSpPr>
            <p:cNvPr id="2520" name="Google Shape;2520;p69"/>
            <p:cNvSpPr txBox="1"/>
            <p:nvPr/>
          </p:nvSpPr>
          <p:spPr>
            <a:xfrm>
              <a:off x="5325128" y="29663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21" name="Google Shape;2521;p69"/>
            <p:cNvSpPr txBox="1"/>
            <p:nvPr/>
          </p:nvSpPr>
          <p:spPr>
            <a:xfrm>
              <a:off x="5325128" y="25576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22" name="Google Shape;2522;p69"/>
            <p:cNvSpPr txBox="1"/>
            <p:nvPr/>
          </p:nvSpPr>
          <p:spPr>
            <a:xfrm>
              <a:off x="5325128" y="2329045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23" name="Google Shape;2523;p69"/>
            <p:cNvSpPr/>
            <p:nvPr/>
          </p:nvSpPr>
          <p:spPr>
            <a:xfrm>
              <a:off x="5439525" y="4252697"/>
              <a:ext cx="3173100" cy="22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9"/>
            <p:cNvSpPr txBox="1"/>
            <p:nvPr/>
          </p:nvSpPr>
          <p:spPr>
            <a:xfrm>
              <a:off x="5325128" y="31949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2525" name="Google Shape;2525;p69"/>
            <p:cNvSpPr txBox="1"/>
            <p:nvPr/>
          </p:nvSpPr>
          <p:spPr>
            <a:xfrm>
              <a:off x="5325128" y="3423597"/>
              <a:ext cx="23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✓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 is model-agnostic</a:t>
            </a:r>
            <a:endParaRPr/>
          </a:p>
        </p:txBody>
      </p:sp>
      <p:sp>
        <p:nvSpPr>
          <p:cNvPr id="2531" name="Google Shape;2531;p7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7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3" name="Google Shape;25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75" y="815476"/>
            <a:ext cx="8774124" cy="39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70"/>
          <p:cNvSpPr/>
          <p:nvPr/>
        </p:nvSpPr>
        <p:spPr>
          <a:xfrm>
            <a:off x="1444800" y="996225"/>
            <a:ext cx="7530000" cy="3666600"/>
          </a:xfrm>
          <a:prstGeom prst="rect">
            <a:avLst/>
          </a:prstGeom>
          <a:solidFill>
            <a:srgbClr val="FFFFFF">
              <a:alpha val="9274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 different types of models x 4 types of distributions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each of case, CL increases accuracy</a:t>
            </a:r>
            <a:endParaRPr sz="1800"/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compared with learning with the</a:t>
            </a:r>
            <a:br>
              <a:rPr lang="en" sz="1800"/>
            </a:br>
            <a:r>
              <a:rPr lang="en" sz="1800"/>
              <a:t>given noisy (class-conditional) labels.</a:t>
            </a:r>
            <a:endParaRPr sz="1800"/>
          </a:p>
        </p:txBody>
      </p:sp>
      <p:sp>
        <p:nvSpPr>
          <p:cNvPr id="2535" name="Google Shape;2535;p70"/>
          <p:cNvSpPr/>
          <p:nvPr/>
        </p:nvSpPr>
        <p:spPr>
          <a:xfrm>
            <a:off x="444500" y="867825"/>
            <a:ext cx="952500" cy="10020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70"/>
          <p:cNvSpPr/>
          <p:nvPr/>
        </p:nvSpPr>
        <p:spPr>
          <a:xfrm>
            <a:off x="444500" y="186982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70"/>
          <p:cNvSpPr/>
          <p:nvPr/>
        </p:nvSpPr>
        <p:spPr>
          <a:xfrm>
            <a:off x="444500" y="2816550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70"/>
          <p:cNvSpPr/>
          <p:nvPr/>
        </p:nvSpPr>
        <p:spPr>
          <a:xfrm>
            <a:off x="444500" y="3763275"/>
            <a:ext cx="952500" cy="9171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70"/>
          <p:cNvSpPr/>
          <p:nvPr/>
        </p:nvSpPr>
        <p:spPr>
          <a:xfrm>
            <a:off x="15447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70"/>
          <p:cNvSpPr/>
          <p:nvPr/>
        </p:nvSpPr>
        <p:spPr>
          <a:xfrm>
            <a:off x="24097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70"/>
          <p:cNvSpPr/>
          <p:nvPr/>
        </p:nvSpPr>
        <p:spPr>
          <a:xfrm>
            <a:off x="32748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70"/>
          <p:cNvSpPr/>
          <p:nvPr/>
        </p:nvSpPr>
        <p:spPr>
          <a:xfrm>
            <a:off x="40974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70"/>
          <p:cNvSpPr/>
          <p:nvPr/>
        </p:nvSpPr>
        <p:spPr>
          <a:xfrm>
            <a:off x="492016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70"/>
          <p:cNvSpPr/>
          <p:nvPr/>
        </p:nvSpPr>
        <p:spPr>
          <a:xfrm>
            <a:off x="578518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70"/>
          <p:cNvSpPr/>
          <p:nvPr/>
        </p:nvSpPr>
        <p:spPr>
          <a:xfrm>
            <a:off x="6650213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70"/>
          <p:cNvSpPr/>
          <p:nvPr/>
        </p:nvSpPr>
        <p:spPr>
          <a:xfrm>
            <a:off x="7515238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70"/>
          <p:cNvSpPr/>
          <p:nvPr/>
        </p:nvSpPr>
        <p:spPr>
          <a:xfrm>
            <a:off x="8296000" y="867825"/>
            <a:ext cx="633000" cy="128400"/>
          </a:xfrm>
          <a:prstGeom prst="roundRect">
            <a:avLst>
              <a:gd fmla="val 740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70"/>
          <p:cNvSpPr/>
          <p:nvPr/>
        </p:nvSpPr>
        <p:spPr>
          <a:xfrm>
            <a:off x="2326725" y="2685525"/>
            <a:ext cx="4178400" cy="2880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Modes (when does CL fail?)</a:t>
            </a:r>
            <a:endParaRPr/>
          </a:p>
        </p:txBody>
      </p:sp>
      <p:sp>
        <p:nvSpPr>
          <p:cNvPr id="2554" name="Google Shape;2554;p7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5" name="Google Shape;2555;p71"/>
          <p:cNvSpPr txBox="1"/>
          <p:nvPr>
            <p:ph idx="1" type="body"/>
          </p:nvPr>
        </p:nvSpPr>
        <p:spPr>
          <a:xfrm>
            <a:off x="164425" y="934775"/>
            <a:ext cx="85206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error in                exceeds the threshold margins.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might this happen?</a:t>
            </a:r>
            <a:endParaRPr/>
          </a:p>
        </p:txBody>
      </p:sp>
      <p:pic>
        <p:nvPicPr>
          <p:cNvPr id="2556" name="Google Shape;25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350" y="1071275"/>
            <a:ext cx="861250" cy="20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7" name="Google Shape;2557;p71"/>
          <p:cNvGrpSpPr/>
          <p:nvPr/>
        </p:nvGrpSpPr>
        <p:grpSpPr>
          <a:xfrm>
            <a:off x="304350" y="2003150"/>
            <a:ext cx="2781051" cy="2200276"/>
            <a:chOff x="304350" y="2003150"/>
            <a:chExt cx="2781051" cy="2200276"/>
          </a:xfrm>
        </p:grpSpPr>
        <p:pic>
          <p:nvPicPr>
            <p:cNvPr id="2558" name="Google Shape;255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9" name="Google Shape;2559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0" name="Google Shape;2560;p71"/>
          <p:cNvSpPr txBox="1"/>
          <p:nvPr/>
        </p:nvSpPr>
        <p:spPr>
          <a:xfrm>
            <a:off x="479100" y="42034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(really) hard examples</a:t>
            </a:r>
            <a:endParaRPr/>
          </a:p>
        </p:txBody>
      </p:sp>
      <p:grpSp>
        <p:nvGrpSpPr>
          <p:cNvPr id="2561" name="Google Shape;2561;p71"/>
          <p:cNvGrpSpPr/>
          <p:nvPr/>
        </p:nvGrpSpPr>
        <p:grpSpPr>
          <a:xfrm>
            <a:off x="3653400" y="2003150"/>
            <a:ext cx="2142000" cy="2144150"/>
            <a:chOff x="3653400" y="2003150"/>
            <a:chExt cx="2142000" cy="2144150"/>
          </a:xfrm>
        </p:grpSpPr>
        <p:pic>
          <p:nvPicPr>
            <p:cNvPr id="2562" name="Google Shape;2562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2862" y="2003150"/>
              <a:ext cx="1668526" cy="1674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3" name="Google Shape;2563;p71"/>
            <p:cNvSpPr txBox="1"/>
            <p:nvPr/>
          </p:nvSpPr>
          <p:spPr>
            <a:xfrm>
              <a:off x="3653400" y="3631600"/>
              <a:ext cx="21420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222222"/>
                  </a:solidFill>
                </a:rPr>
                <a:t>Acc. of CL-based methods for 70% noise for various settings.</a:t>
              </a:r>
              <a:endParaRPr sz="1000">
                <a:solidFill>
                  <a:srgbClr val="222222"/>
                </a:solidFill>
              </a:endParaRPr>
            </a:p>
          </p:txBody>
        </p:sp>
      </p:grpSp>
      <p:sp>
        <p:nvSpPr>
          <p:cNvPr id="2564" name="Google Shape;2564;p71"/>
          <p:cNvSpPr txBox="1"/>
          <p:nvPr/>
        </p:nvSpPr>
        <p:spPr>
          <a:xfrm>
            <a:off x="3410950" y="4203425"/>
            <a:ext cx="26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too much (70+%) noise</a:t>
            </a:r>
            <a:endParaRPr/>
          </a:p>
        </p:txBody>
      </p:sp>
      <p:sp>
        <p:nvSpPr>
          <p:cNvPr id="2565" name="Google Shape;2565;p71"/>
          <p:cNvSpPr txBox="1"/>
          <p:nvPr/>
        </p:nvSpPr>
        <p:spPr>
          <a:xfrm>
            <a:off x="6701000" y="4203425"/>
            <a:ext cx="22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inappropriate model</a:t>
            </a:r>
            <a:endParaRPr/>
          </a:p>
        </p:txBody>
      </p:sp>
      <p:grpSp>
        <p:nvGrpSpPr>
          <p:cNvPr id="2566" name="Google Shape;2566;p71"/>
          <p:cNvGrpSpPr/>
          <p:nvPr/>
        </p:nvGrpSpPr>
        <p:grpSpPr>
          <a:xfrm>
            <a:off x="6654700" y="2018350"/>
            <a:ext cx="2030326" cy="2084299"/>
            <a:chOff x="6654700" y="2018350"/>
            <a:chExt cx="2030326" cy="2084299"/>
          </a:xfrm>
        </p:grpSpPr>
        <p:pic>
          <p:nvPicPr>
            <p:cNvPr id="2567" name="Google Shape;2567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4700" y="2018350"/>
              <a:ext cx="2030326" cy="2084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8" name="Google Shape;2568;p71"/>
            <p:cNvSpPr/>
            <p:nvPr/>
          </p:nvSpPr>
          <p:spPr>
            <a:xfrm>
              <a:off x="6935600" y="3654400"/>
              <a:ext cx="266700" cy="129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848400" y="2671512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64425" y="2298175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Potentially out of distribution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3" name="Google Shape;2573;p72"/>
          <p:cNvGrpSpPr/>
          <p:nvPr/>
        </p:nvGrpSpPr>
        <p:grpSpPr>
          <a:xfrm>
            <a:off x="1683551" y="1269837"/>
            <a:ext cx="1618225" cy="2620203"/>
            <a:chOff x="1583150" y="2018345"/>
            <a:chExt cx="1502251" cy="2432420"/>
          </a:xfrm>
        </p:grpSpPr>
        <p:sp>
          <p:nvSpPr>
            <p:cNvPr id="2574" name="Google Shape;2574;p72"/>
            <p:cNvSpPr txBox="1"/>
            <p:nvPr/>
          </p:nvSpPr>
          <p:spPr>
            <a:xfrm>
              <a:off x="20864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(b) </a:t>
              </a:r>
              <a:endParaRPr sz="1200"/>
            </a:p>
          </p:txBody>
        </p:sp>
        <p:pic>
          <p:nvPicPr>
            <p:cNvPr id="2575" name="Google Shape;2575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83150" y="2018345"/>
              <a:ext cx="1502251" cy="216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6" name="Google Shape;2576;p72"/>
          <p:cNvGrpSpPr/>
          <p:nvPr/>
        </p:nvGrpSpPr>
        <p:grpSpPr>
          <a:xfrm>
            <a:off x="306027" y="1253469"/>
            <a:ext cx="1377523" cy="2636571"/>
            <a:chOff x="304350" y="2003150"/>
            <a:chExt cx="1278800" cy="2447615"/>
          </a:xfrm>
        </p:grpSpPr>
        <p:sp>
          <p:nvSpPr>
            <p:cNvPr id="2577" name="Google Shape;2577;p72"/>
            <p:cNvSpPr txBox="1"/>
            <p:nvPr/>
          </p:nvSpPr>
          <p:spPr>
            <a:xfrm>
              <a:off x="64625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(a) </a:t>
              </a:r>
              <a:endParaRPr sz="1200"/>
            </a:p>
          </p:txBody>
        </p:sp>
        <p:pic>
          <p:nvPicPr>
            <p:cNvPr id="2578" name="Google Shape;2578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350" y="2003150"/>
              <a:ext cx="1278800" cy="220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9" name="Google Shape;2579;p72"/>
          <p:cNvGrpSpPr/>
          <p:nvPr/>
        </p:nvGrpSpPr>
        <p:grpSpPr>
          <a:xfrm>
            <a:off x="4800213" y="1272773"/>
            <a:ext cx="1378115" cy="2617267"/>
            <a:chOff x="4476449" y="2021070"/>
            <a:chExt cx="1279349" cy="2429694"/>
          </a:xfrm>
        </p:grpSpPr>
        <p:pic>
          <p:nvPicPr>
            <p:cNvPr id="2580" name="Google Shape;2580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6449" y="2021070"/>
              <a:ext cx="1279349" cy="2181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1" name="Google Shape;2581;p72"/>
            <p:cNvSpPr txBox="1"/>
            <p:nvPr/>
          </p:nvSpPr>
          <p:spPr>
            <a:xfrm>
              <a:off x="4936242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(d) </a:t>
              </a:r>
              <a:endParaRPr sz="1200"/>
            </a:p>
          </p:txBody>
        </p:sp>
      </p:grpSp>
      <p:grpSp>
        <p:nvGrpSpPr>
          <p:cNvPr id="2582" name="Google Shape;2582;p72"/>
          <p:cNvGrpSpPr/>
          <p:nvPr/>
        </p:nvGrpSpPr>
        <p:grpSpPr>
          <a:xfrm>
            <a:off x="6237040" y="1272778"/>
            <a:ext cx="1378116" cy="2617262"/>
            <a:chOff x="5810303" y="2021075"/>
            <a:chExt cx="1279350" cy="2429690"/>
          </a:xfrm>
        </p:grpSpPr>
        <p:pic>
          <p:nvPicPr>
            <p:cNvPr id="2583" name="Google Shape;2583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10303" y="2021075"/>
              <a:ext cx="1279350" cy="2174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4" name="Google Shape;2584;p72"/>
            <p:cNvSpPr txBox="1"/>
            <p:nvPr/>
          </p:nvSpPr>
          <p:spPr>
            <a:xfrm>
              <a:off x="6300470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(e) </a:t>
              </a:r>
              <a:endParaRPr sz="1200"/>
            </a:p>
          </p:txBody>
        </p:sp>
      </p:grpSp>
      <p:grpSp>
        <p:nvGrpSpPr>
          <p:cNvPr id="2585" name="Google Shape;2585;p72"/>
          <p:cNvGrpSpPr/>
          <p:nvPr/>
        </p:nvGrpSpPr>
        <p:grpSpPr>
          <a:xfrm>
            <a:off x="7689617" y="1272778"/>
            <a:ext cx="1148349" cy="2617262"/>
            <a:chOff x="7158778" y="2021075"/>
            <a:chExt cx="1066050" cy="2429690"/>
          </a:xfrm>
        </p:grpSpPr>
        <p:pic>
          <p:nvPicPr>
            <p:cNvPr id="2586" name="Google Shape;2586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8778" y="2021075"/>
              <a:ext cx="1066050" cy="2155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7" name="Google Shape;2587;p72"/>
            <p:cNvSpPr txBox="1"/>
            <p:nvPr/>
          </p:nvSpPr>
          <p:spPr>
            <a:xfrm>
              <a:off x="7520345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(f) </a:t>
              </a:r>
              <a:endParaRPr sz="1200"/>
            </a:p>
          </p:txBody>
        </p:sp>
      </p:grpSp>
      <p:grpSp>
        <p:nvGrpSpPr>
          <p:cNvPr id="2588" name="Google Shape;2588;p72"/>
          <p:cNvGrpSpPr/>
          <p:nvPr/>
        </p:nvGrpSpPr>
        <p:grpSpPr>
          <a:xfrm>
            <a:off x="3347421" y="1272778"/>
            <a:ext cx="1378116" cy="2617262"/>
            <a:chOff x="3127775" y="2021075"/>
            <a:chExt cx="1279350" cy="2429690"/>
          </a:xfrm>
        </p:grpSpPr>
        <p:sp>
          <p:nvSpPr>
            <p:cNvPr id="2589" name="Google Shape;2589;p72"/>
            <p:cNvSpPr txBox="1"/>
            <p:nvPr/>
          </p:nvSpPr>
          <p:spPr>
            <a:xfrm>
              <a:off x="3534253" y="4107865"/>
              <a:ext cx="3717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(c) </a:t>
              </a:r>
              <a:endParaRPr sz="1200"/>
            </a:p>
          </p:txBody>
        </p:sp>
        <p:pic>
          <p:nvPicPr>
            <p:cNvPr id="2590" name="Google Shape;2590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27775" y="2021075"/>
              <a:ext cx="1279350" cy="2178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1" name="Google Shape;2591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examples. Often there is no good ‘true’ label.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break for questions</a:t>
            </a:r>
            <a:endParaRPr/>
          </a:p>
        </p:txBody>
      </p:sp>
      <p:sp>
        <p:nvSpPr>
          <p:cNvPr id="2597" name="Google Shape;2597;p7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7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3.4% of labels in popular ML test sets are erroneous</a:t>
            </a:r>
            <a:endParaRPr/>
          </a:p>
        </p:txBody>
      </p:sp>
      <p:sp>
        <p:nvSpPr>
          <p:cNvPr id="2604" name="Google Shape;2604;p7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5" name="Google Shape;2605;p74"/>
          <p:cNvPicPr preferRelativeResize="0"/>
          <p:nvPr/>
        </p:nvPicPr>
        <p:blipFill rotWithShape="1">
          <a:blip r:embed="rId3">
            <a:alphaModFix/>
          </a:blip>
          <a:srcRect b="9066" l="34730" r="0" t="0"/>
          <a:stretch/>
        </p:blipFill>
        <p:spPr>
          <a:xfrm>
            <a:off x="1727950" y="1232600"/>
            <a:ext cx="5968251" cy="25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74"/>
          <p:cNvPicPr preferRelativeResize="0"/>
          <p:nvPr/>
        </p:nvPicPr>
        <p:blipFill rotWithShape="1">
          <a:blip r:embed="rId3">
            <a:alphaModFix/>
          </a:blip>
          <a:srcRect b="10682" l="0" r="87453" t="0"/>
          <a:stretch/>
        </p:blipFill>
        <p:spPr>
          <a:xfrm>
            <a:off x="1676400" y="1232600"/>
            <a:ext cx="1147223" cy="25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74"/>
          <p:cNvSpPr/>
          <p:nvPr/>
        </p:nvSpPr>
        <p:spPr>
          <a:xfrm>
            <a:off x="6941950" y="1444975"/>
            <a:ext cx="6909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74"/>
          <p:cNvSpPr txBox="1"/>
          <p:nvPr/>
        </p:nvSpPr>
        <p:spPr>
          <a:xfrm>
            <a:off x="833900" y="3455800"/>
            <a:ext cx="11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Audio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609" name="Google Shape;2609;p74"/>
          <p:cNvSpPr txBox="1"/>
          <p:nvPr/>
        </p:nvSpPr>
        <p:spPr>
          <a:xfrm>
            <a:off x="833875" y="3066400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Text     → 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610" name="Google Shape;2610;p74"/>
          <p:cNvSpPr txBox="1"/>
          <p:nvPr/>
        </p:nvSpPr>
        <p:spPr>
          <a:xfrm>
            <a:off x="833950" y="2137825"/>
            <a:ext cx="119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</a:rPr>
              <a:t>Images → </a:t>
            </a:r>
            <a:endParaRPr sz="1300">
              <a:solidFill>
                <a:srgbClr val="FF0000"/>
              </a:solidFill>
            </a:endParaRPr>
          </a:p>
        </p:txBody>
      </p:sp>
      <p:cxnSp>
        <p:nvCxnSpPr>
          <p:cNvPr id="2611" name="Google Shape;2611;p74"/>
          <p:cNvCxnSpPr>
            <a:endCxn id="2610" idx="0"/>
          </p:cNvCxnSpPr>
          <p:nvPr/>
        </p:nvCxnSpPr>
        <p:spPr>
          <a:xfrm flipH="1">
            <a:off x="1429600" y="1868425"/>
            <a:ext cx="353100" cy="269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2" name="Google Shape;2612;p74"/>
          <p:cNvCxnSpPr>
            <a:endCxn id="2610" idx="2"/>
          </p:cNvCxnSpPr>
          <p:nvPr/>
        </p:nvCxnSpPr>
        <p:spPr>
          <a:xfrm rot="10800000">
            <a:off x="1429600" y="2522725"/>
            <a:ext cx="360300" cy="346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3" name="Google Shape;2613;p74"/>
          <p:cNvCxnSpPr>
            <a:endCxn id="2609" idx="0"/>
          </p:cNvCxnSpPr>
          <p:nvPr/>
        </p:nvCxnSpPr>
        <p:spPr>
          <a:xfrm flipH="1">
            <a:off x="1429525" y="3025300"/>
            <a:ext cx="360300" cy="4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4" name="Google Shape;2614;p74"/>
          <p:cNvCxnSpPr>
            <a:stCxn id="2609" idx="2"/>
          </p:cNvCxnSpPr>
          <p:nvPr/>
        </p:nvCxnSpPr>
        <p:spPr>
          <a:xfrm flipH="1" rot="-5400000">
            <a:off x="1581925" y="3298900"/>
            <a:ext cx="48300" cy="35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5" name="Google Shape;2615;p74"/>
          <p:cNvSpPr/>
          <p:nvPr/>
        </p:nvSpPr>
        <p:spPr>
          <a:xfrm>
            <a:off x="2862550" y="1490575"/>
            <a:ext cx="989400" cy="23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6" name="Google Shape;2616;p74"/>
          <p:cNvGrpSpPr/>
          <p:nvPr/>
        </p:nvGrpSpPr>
        <p:grpSpPr>
          <a:xfrm>
            <a:off x="1897950" y="3994975"/>
            <a:ext cx="4741200" cy="776100"/>
            <a:chOff x="1897950" y="3994975"/>
            <a:chExt cx="4741200" cy="776100"/>
          </a:xfrm>
        </p:grpSpPr>
        <p:sp>
          <p:nvSpPr>
            <p:cNvPr id="2617" name="Google Shape;2617;p74"/>
            <p:cNvSpPr/>
            <p:nvPr/>
          </p:nvSpPr>
          <p:spPr>
            <a:xfrm>
              <a:off x="1897950" y="3994975"/>
              <a:ext cx="4741200" cy="77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50" rotWithShape="0" algn="bl" dir="5400000" dist="38100">
                <a:srgbClr val="000000">
                  <a:alpha val="9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  <p:sp>
          <p:nvSpPr>
            <p:cNvPr id="2618" name="Google Shape;2618;p74"/>
            <p:cNvSpPr txBox="1"/>
            <p:nvPr/>
          </p:nvSpPr>
          <p:spPr>
            <a:xfrm>
              <a:off x="1940300" y="4044475"/>
              <a:ext cx="4572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There are pervasive label errors in test sets, but what are the implications for ML?</a:t>
              </a:r>
              <a:endParaRPr sz="1200">
                <a:solidFill>
                  <a:srgbClr val="073763"/>
                </a:solidFill>
              </a:endParaRPr>
            </a:p>
          </p:txBody>
        </p:sp>
      </p:grpSp>
      <p:sp>
        <p:nvSpPr>
          <p:cNvPr id="2619" name="Google Shape;2619;p74"/>
          <p:cNvSpPr txBox="1"/>
          <p:nvPr/>
        </p:nvSpPr>
        <p:spPr>
          <a:xfrm>
            <a:off x="925600" y="871075"/>
            <a:ext cx="84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https://labelerrors.com/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200">
              <a:solidFill>
                <a:srgbClr val="0737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7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6" name="Google Shape;2626;p75"/>
          <p:cNvSpPr txBox="1"/>
          <p:nvPr/>
        </p:nvSpPr>
        <p:spPr>
          <a:xfrm>
            <a:off x="585600" y="1369350"/>
            <a:ext cx="79728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Are practitioners unknowingly benchmarking ML using erroneous test sets?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To answer this, let’s consider how ML traditionally creates test sets...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and why it can lead to problems for real-world deployed AI models.</a:t>
            </a:r>
            <a:endParaRPr sz="18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32" name="Google Shape;2632;p7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3" name="Google Shape;2633;p76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76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76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76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76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76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76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76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76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76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76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76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7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51" name="Google Shape;2651;p7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52" name="Google Shape;2652;p7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3" name="Google Shape;2653;p77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77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77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77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77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7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7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7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77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77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77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77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77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77"/>
          <p:cNvSpPr/>
          <p:nvPr/>
        </p:nvSpPr>
        <p:spPr>
          <a:xfrm>
            <a:off x="6153800" y="3560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77"/>
          <p:cNvSpPr/>
          <p:nvPr/>
        </p:nvSpPr>
        <p:spPr>
          <a:xfrm>
            <a:off x="5599625" y="34309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77"/>
          <p:cNvSpPr/>
          <p:nvPr/>
        </p:nvSpPr>
        <p:spPr>
          <a:xfrm>
            <a:off x="6541400" y="30373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77"/>
          <p:cNvSpPr/>
          <p:nvPr/>
        </p:nvSpPr>
        <p:spPr>
          <a:xfrm>
            <a:off x="5766200" y="264372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77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77"/>
          <p:cNvSpPr/>
          <p:nvPr/>
        </p:nvSpPr>
        <p:spPr>
          <a:xfrm>
            <a:off x="6747300" y="25511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77"/>
          <p:cNvSpPr/>
          <p:nvPr/>
        </p:nvSpPr>
        <p:spPr>
          <a:xfrm>
            <a:off x="7134900" y="2938675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77"/>
          <p:cNvSpPr/>
          <p:nvPr/>
        </p:nvSpPr>
        <p:spPr>
          <a:xfrm>
            <a:off x="4915275" y="1724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77"/>
          <p:cNvSpPr/>
          <p:nvPr/>
        </p:nvSpPr>
        <p:spPr>
          <a:xfrm>
            <a:off x="5341325" y="16774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77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77"/>
          <p:cNvSpPr/>
          <p:nvPr/>
        </p:nvSpPr>
        <p:spPr>
          <a:xfrm>
            <a:off x="6283975" y="201985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77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7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683" name="Google Shape;2683;p7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684" name="Google Shape;2684;p7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5" name="Google Shape;2685;p7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7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78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7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7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7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7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7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7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78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78"/>
          <p:cNvSpPr/>
          <p:nvPr/>
        </p:nvSpPr>
        <p:spPr>
          <a:xfrm>
            <a:off x="61922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78"/>
          <p:cNvSpPr/>
          <p:nvPr/>
        </p:nvSpPr>
        <p:spPr>
          <a:xfrm>
            <a:off x="58963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78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7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703" name="Google Shape;2703;p7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04" name="Google Shape;2704;p7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05" name="Google Shape;2705;p79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706" name="Google Shape;2706;p79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9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9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9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9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9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9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9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9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9"/>
            <p:cNvSpPr/>
            <p:nvPr/>
          </p:nvSpPr>
          <p:spPr>
            <a:xfrm>
              <a:off x="5089700" y="3332275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9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9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8" name="Google Shape;2718;p79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19" name="Google Shape;2719;p79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0" name="Google Shape;2720;p79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21" name="Google Shape;2721;p79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22" name="Google Shape;2722;p79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23" name="Google Shape;2723;p79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8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view</a:t>
            </a:r>
            <a:endParaRPr/>
          </a:p>
        </p:txBody>
      </p:sp>
      <p:sp>
        <p:nvSpPr>
          <p:cNvPr id="2729" name="Google Shape;2729;p8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730" name="Google Shape;2730;p8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31" name="Google Shape;2731;p80"/>
          <p:cNvGrpSpPr/>
          <p:nvPr/>
        </p:nvGrpSpPr>
        <p:grpSpPr>
          <a:xfrm>
            <a:off x="1326950" y="1632025"/>
            <a:ext cx="5252900" cy="2276875"/>
            <a:chOff x="1326950" y="1632025"/>
            <a:chExt cx="5252900" cy="2276875"/>
          </a:xfrm>
        </p:grpSpPr>
        <p:sp>
          <p:nvSpPr>
            <p:cNvPr id="2732" name="Google Shape;2732;p80"/>
            <p:cNvSpPr/>
            <p:nvPr/>
          </p:nvSpPr>
          <p:spPr>
            <a:xfrm>
              <a:off x="2565475" y="351530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80"/>
            <p:cNvSpPr/>
            <p:nvPr/>
          </p:nvSpPr>
          <p:spPr>
            <a:xfrm>
              <a:off x="2011300" y="33855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80"/>
            <p:cNvSpPr/>
            <p:nvPr/>
          </p:nvSpPr>
          <p:spPr>
            <a:xfrm>
              <a:off x="2953075" y="2991950"/>
              <a:ext cx="387600" cy="393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80"/>
            <p:cNvSpPr/>
            <p:nvPr/>
          </p:nvSpPr>
          <p:spPr>
            <a:xfrm>
              <a:off x="2177875" y="259835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80"/>
            <p:cNvSpPr/>
            <p:nvPr/>
          </p:nvSpPr>
          <p:spPr>
            <a:xfrm>
              <a:off x="3158975" y="25057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80"/>
            <p:cNvSpPr/>
            <p:nvPr/>
          </p:nvSpPr>
          <p:spPr>
            <a:xfrm>
              <a:off x="3546575" y="2893300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80"/>
            <p:cNvSpPr/>
            <p:nvPr/>
          </p:nvSpPr>
          <p:spPr>
            <a:xfrm>
              <a:off x="1326950" y="16795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80"/>
            <p:cNvSpPr/>
            <p:nvPr/>
          </p:nvSpPr>
          <p:spPr>
            <a:xfrm>
              <a:off x="1753000" y="163202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80"/>
            <p:cNvSpPr/>
            <p:nvPr/>
          </p:nvSpPr>
          <p:spPr>
            <a:xfrm>
              <a:off x="2695650" y="19744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80"/>
            <p:cNvSpPr/>
            <p:nvPr/>
          </p:nvSpPr>
          <p:spPr>
            <a:xfrm>
              <a:off x="6192250" y="2596225"/>
              <a:ext cx="387600" cy="3936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80"/>
            <p:cNvSpPr/>
            <p:nvPr/>
          </p:nvSpPr>
          <p:spPr>
            <a:xfrm>
              <a:off x="5896375" y="1632275"/>
              <a:ext cx="387600" cy="3936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3" name="Google Shape;2743;p80"/>
          <p:cNvSpPr txBox="1"/>
          <p:nvPr>
            <p:ph idx="1" type="body"/>
          </p:nvPr>
        </p:nvSpPr>
        <p:spPr>
          <a:xfrm>
            <a:off x="4839875" y="1139000"/>
            <a:ext cx="18687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744" name="Google Shape;2744;p80"/>
          <p:cNvSpPr/>
          <p:nvPr/>
        </p:nvSpPr>
        <p:spPr>
          <a:xfrm>
            <a:off x="8965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5" name="Google Shape;2745;p80"/>
          <p:cNvSpPr/>
          <p:nvPr/>
        </p:nvSpPr>
        <p:spPr>
          <a:xfrm>
            <a:off x="8965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6" name="Google Shape;2746;p80"/>
          <p:cNvSpPr txBox="1"/>
          <p:nvPr/>
        </p:nvSpPr>
        <p:spPr>
          <a:xfrm>
            <a:off x="11493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47" name="Google Shape;2747;p80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48" name="Google Shape;2748;p80"/>
          <p:cNvSpPr txBox="1"/>
          <p:nvPr/>
        </p:nvSpPr>
        <p:spPr>
          <a:xfrm>
            <a:off x="25500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49" name="Google Shape;2749;p80"/>
          <p:cNvSpPr txBox="1"/>
          <p:nvPr/>
        </p:nvSpPr>
        <p:spPr>
          <a:xfrm>
            <a:off x="5187950" y="27906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750" name="Google Shape;2750;p80"/>
          <p:cNvSpPr txBox="1"/>
          <p:nvPr/>
        </p:nvSpPr>
        <p:spPr>
          <a:xfrm>
            <a:off x="67782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751" name="Google Shape;2751;p80"/>
          <p:cNvSpPr txBox="1"/>
          <p:nvPr/>
        </p:nvSpPr>
        <p:spPr>
          <a:xfrm>
            <a:off x="6588675" y="1537950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752" name="Google Shape;2752;p80"/>
          <p:cNvSpPr/>
          <p:nvPr/>
        </p:nvSpPr>
        <p:spPr>
          <a:xfrm>
            <a:off x="4858900" y="1799188"/>
            <a:ext cx="2940229" cy="875652"/>
          </a:xfrm>
          <a:custGeom>
            <a:rect b="b" l="l" r="r" t="t"/>
            <a:pathLst>
              <a:path extrusionOk="0" h="20078" w="105149">
                <a:moveTo>
                  <a:pt x="0" y="19754"/>
                </a:moveTo>
                <a:cubicBezTo>
                  <a:pt x="8307" y="19754"/>
                  <a:pt x="16696" y="20625"/>
                  <a:pt x="24920" y="19450"/>
                </a:cubicBezTo>
                <a:cubicBezTo>
                  <a:pt x="32807" y="18323"/>
                  <a:pt x="40353" y="14587"/>
                  <a:pt x="48320" y="14587"/>
                </a:cubicBezTo>
                <a:cubicBezTo>
                  <a:pt x="57785" y="14587"/>
                  <a:pt x="67165" y="18265"/>
                  <a:pt x="76583" y="17323"/>
                </a:cubicBezTo>
                <a:cubicBezTo>
                  <a:pt x="87664" y="16215"/>
                  <a:pt x="98979" y="9270"/>
                  <a:pt x="105149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3" name="Google Shape;2753;p80"/>
          <p:cNvSpPr/>
          <p:nvPr/>
        </p:nvSpPr>
        <p:spPr>
          <a:xfrm>
            <a:off x="50897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80"/>
          <p:cNvSpPr/>
          <p:nvPr/>
        </p:nvSpPr>
        <p:spPr>
          <a:xfrm>
            <a:off x="4935100" y="2970625"/>
            <a:ext cx="3183234" cy="938325"/>
          </a:xfrm>
          <a:custGeom>
            <a:rect b="b" l="l" r="r" t="t"/>
            <a:pathLst>
              <a:path extrusionOk="0" h="45401" w="113051">
                <a:moveTo>
                  <a:pt x="0" y="24128"/>
                </a:moveTo>
                <a:cubicBezTo>
                  <a:pt x="9906" y="14229"/>
                  <a:pt x="27795" y="19181"/>
                  <a:pt x="40723" y="13796"/>
                </a:cubicBezTo>
                <a:cubicBezTo>
                  <a:pt x="49909" y="9970"/>
                  <a:pt x="58526" y="3954"/>
                  <a:pt x="68378" y="2551"/>
                </a:cubicBezTo>
                <a:cubicBezTo>
                  <a:pt x="73517" y="1819"/>
                  <a:pt x="79426" y="-1639"/>
                  <a:pt x="83877" y="1032"/>
                </a:cubicBezTo>
                <a:cubicBezTo>
                  <a:pt x="92443" y="6172"/>
                  <a:pt x="92265" y="19210"/>
                  <a:pt x="95425" y="28687"/>
                </a:cubicBezTo>
                <a:cubicBezTo>
                  <a:pt x="97986" y="36368"/>
                  <a:pt x="105266" y="43176"/>
                  <a:pt x="113051" y="45401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8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60" name="Google Shape;2760;p8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1" name="Google Shape;2761;p81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81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81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81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81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81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81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81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81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81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81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81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8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848400" y="1501999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874875" y="1446525"/>
            <a:ext cx="27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More than one label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for each data point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85675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8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79" name="Google Shape;2779;p8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0" name="Google Shape;2780;p8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Data Set</a:t>
            </a:r>
            <a:endParaRPr/>
          </a:p>
        </p:txBody>
      </p:sp>
      <p:sp>
        <p:nvSpPr>
          <p:cNvPr id="2781" name="Google Shape;2781;p82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82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82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82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82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82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82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82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82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82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82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82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8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798" name="Google Shape;2798;p8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9" name="Google Shape;2799;p8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00" name="Google Shape;2800;p83"/>
          <p:cNvSpPr/>
          <p:nvPr/>
        </p:nvSpPr>
        <p:spPr>
          <a:xfrm>
            <a:off x="1501375" y="32869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83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83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3" name="Google Shape;2803;p83"/>
          <p:cNvSpPr/>
          <p:nvPr/>
        </p:nvSpPr>
        <p:spPr>
          <a:xfrm>
            <a:off x="2953075" y="29919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83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83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83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83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83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83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83"/>
          <p:cNvSpPr/>
          <p:nvPr/>
        </p:nvSpPr>
        <p:spPr>
          <a:xfrm>
            <a:off x="2308050" y="1586900"/>
            <a:ext cx="387600" cy="39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83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83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13" name="Google Shape;2813;p83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83"/>
          <p:cNvSpPr/>
          <p:nvPr/>
        </p:nvSpPr>
        <p:spPr>
          <a:xfrm>
            <a:off x="6229200" y="356310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83"/>
          <p:cNvSpPr/>
          <p:nvPr/>
        </p:nvSpPr>
        <p:spPr>
          <a:xfrm>
            <a:off x="5675025" y="34333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83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83"/>
          <p:cNvSpPr/>
          <p:nvPr/>
        </p:nvSpPr>
        <p:spPr>
          <a:xfrm>
            <a:off x="5841600" y="2646150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83"/>
          <p:cNvSpPr/>
          <p:nvPr/>
        </p:nvSpPr>
        <p:spPr>
          <a:xfrm>
            <a:off x="6267650" y="259865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83"/>
          <p:cNvSpPr/>
          <p:nvPr/>
        </p:nvSpPr>
        <p:spPr>
          <a:xfrm>
            <a:off x="6822700" y="2553525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83"/>
          <p:cNvSpPr/>
          <p:nvPr/>
        </p:nvSpPr>
        <p:spPr>
          <a:xfrm>
            <a:off x="7210300" y="2941100"/>
            <a:ext cx="387600" cy="393600"/>
          </a:xfrm>
          <a:prstGeom prst="ellipse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83"/>
          <p:cNvSpPr/>
          <p:nvPr/>
        </p:nvSpPr>
        <p:spPr>
          <a:xfrm>
            <a:off x="4990675" y="17273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83"/>
          <p:cNvSpPr/>
          <p:nvPr/>
        </p:nvSpPr>
        <p:spPr>
          <a:xfrm>
            <a:off x="5416725" y="167982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83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83"/>
          <p:cNvSpPr/>
          <p:nvPr/>
        </p:nvSpPr>
        <p:spPr>
          <a:xfrm>
            <a:off x="6359375" y="2022275"/>
            <a:ext cx="387600" cy="393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8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30" name="Google Shape;2830;p8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1" name="Google Shape;2831;p8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32" name="Google Shape;2832;p84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84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84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84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84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84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84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84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84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84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42" name="Google Shape;2842;p84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84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84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8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50" name="Google Shape;2850;p8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1" name="Google Shape;2851;p8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52" name="Google Shape;2852;p85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85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85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85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85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85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85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85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85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85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62" name="Google Shape;2862;p85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85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85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5" name="Google Shape;2865;p85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66" name="Google Shape;2866;p85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67" name="Google Shape;2867;p85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p8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73" name="Google Shape;2873;p8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4" name="Google Shape;2874;p8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875" name="Google Shape;2875;p86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86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86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86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86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86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86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86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86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86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885" name="Google Shape;2885;p86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86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86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8" name="Google Shape;2888;p86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889" name="Google Shape;2889;p86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890" name="Google Shape;2890;p86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891" name="Google Shape;2891;p86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892" name="Google Shape;2892;p86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893" name="Google Shape;2893;p86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8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899" name="Google Shape;2899;p8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0" name="Google Shape;2900;p8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Train Set</a:t>
            </a:r>
            <a:endParaRPr/>
          </a:p>
        </p:txBody>
      </p:sp>
      <p:sp>
        <p:nvSpPr>
          <p:cNvPr id="2901" name="Google Shape;2901;p87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87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87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8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8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8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87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87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87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87"/>
          <p:cNvSpPr txBox="1"/>
          <p:nvPr>
            <p:ph idx="1" type="body"/>
          </p:nvPr>
        </p:nvSpPr>
        <p:spPr>
          <a:xfrm>
            <a:off x="4915275" y="1186800"/>
            <a:ext cx="25851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Test Set</a:t>
            </a:r>
            <a:endParaRPr/>
          </a:p>
        </p:txBody>
      </p:sp>
      <p:sp>
        <p:nvSpPr>
          <p:cNvPr id="2911" name="Google Shape;2911;p87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87"/>
          <p:cNvSpPr/>
          <p:nvPr/>
        </p:nvSpPr>
        <p:spPr>
          <a:xfrm>
            <a:off x="6616800" y="30397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87"/>
          <p:cNvSpPr/>
          <p:nvPr/>
        </p:nvSpPr>
        <p:spPr>
          <a:xfrm>
            <a:off x="5971775" y="16347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4" name="Google Shape;2914;p87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15" name="Google Shape;2915;p87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16" name="Google Shape;2916;p87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17" name="Google Shape;2917;p87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18" name="Google Shape;2918;p87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19" name="Google Shape;2919;p87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grpSp>
        <p:nvGrpSpPr>
          <p:cNvPr id="2920" name="Google Shape;2920;p87"/>
          <p:cNvGrpSpPr/>
          <p:nvPr/>
        </p:nvGrpSpPr>
        <p:grpSpPr>
          <a:xfrm>
            <a:off x="4273000" y="1846200"/>
            <a:ext cx="3388475" cy="2909901"/>
            <a:chOff x="615400" y="1846200"/>
            <a:chExt cx="3388475" cy="2909901"/>
          </a:xfrm>
        </p:grpSpPr>
        <p:sp>
          <p:nvSpPr>
            <p:cNvPr id="2921" name="Google Shape;2921;p87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22" name="Google Shape;2922;p87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23" name="Google Shape;2923;p87"/>
          <p:cNvSpPr txBox="1"/>
          <p:nvPr/>
        </p:nvSpPr>
        <p:spPr>
          <a:xfrm>
            <a:off x="4677963" y="280582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24" name="Google Shape;2924;p87"/>
          <p:cNvSpPr txBox="1"/>
          <p:nvPr/>
        </p:nvSpPr>
        <p:spPr>
          <a:xfrm>
            <a:off x="6655250" y="352597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25" name="Google Shape;2925;p87"/>
          <p:cNvSpPr txBox="1"/>
          <p:nvPr/>
        </p:nvSpPr>
        <p:spPr>
          <a:xfrm>
            <a:off x="4809750" y="1924313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26" name="Google Shape;2926;p87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87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87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87"/>
          <p:cNvSpPr/>
          <p:nvPr/>
        </p:nvSpPr>
        <p:spPr>
          <a:xfrm>
            <a:off x="5165100" y="3334700"/>
            <a:ext cx="387600" cy="393600"/>
          </a:xfrm>
          <a:prstGeom prst="ellipse">
            <a:avLst/>
          </a:prstGeom>
          <a:solidFill>
            <a:srgbClr val="990000"/>
          </a:solidFill>
          <a:ln cap="flat" cmpd="sng" w="762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87"/>
          <p:cNvSpPr txBox="1"/>
          <p:nvPr/>
        </p:nvSpPr>
        <p:spPr>
          <a:xfrm>
            <a:off x="7065675" y="2333075"/>
            <a:ext cx="1276500" cy="7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100% accuracy!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8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36" name="Google Shape;2936;p88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88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88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8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8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8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88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88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88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5" name="Google Shape;2945;p88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46" name="Google Shape;2946;p88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47" name="Google Shape;2947;p88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48" name="Google Shape;2948;p88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49" name="Google Shape;2949;p88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50" name="Google Shape;2950;p88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51" name="Google Shape;2951;p88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52" name="Google Shape;2952;p8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3" name="Google Shape;2953;p88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88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88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8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2961" name="Google Shape;2961;p89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89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89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8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8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8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89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89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89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0" name="Google Shape;2970;p89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2971" name="Google Shape;2971;p89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72" name="Google Shape;2972;p89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73" name="Google Shape;2973;p89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74" name="Google Shape;2974;p89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75" name="Google Shape;2975;p89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76" name="Google Shape;2976;p89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89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89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89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89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89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89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89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89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89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89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89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89"/>
          <p:cNvSpPr txBox="1"/>
          <p:nvPr>
            <p:ph idx="1" type="body"/>
          </p:nvPr>
        </p:nvSpPr>
        <p:spPr>
          <a:xfrm>
            <a:off x="5261075" y="857900"/>
            <a:ext cx="38829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distribution</a:t>
            </a:r>
            <a:br>
              <a:rPr lang="en"/>
            </a:br>
            <a:r>
              <a:rPr lang="en"/>
              <a:t>(the test set you actually care about)</a:t>
            </a:r>
            <a:endParaRPr/>
          </a:p>
        </p:txBody>
      </p:sp>
      <p:grpSp>
        <p:nvGrpSpPr>
          <p:cNvPr id="2989" name="Google Shape;2989;p89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2990" name="Google Shape;2990;p89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991" name="Google Shape;2991;p89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992" name="Google Shape;2992;p89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2993" name="Google Shape;2993;p89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2994" name="Google Shape;2994;p89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2995" name="Google Shape;2995;p8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6" name="Google Shape;2996;p89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2997" name="Google Shape;2997;p89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89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89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9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real-world view</a:t>
            </a:r>
            <a:endParaRPr/>
          </a:p>
        </p:txBody>
      </p:sp>
      <p:sp>
        <p:nvSpPr>
          <p:cNvPr id="3005" name="Google Shape;3005;p90"/>
          <p:cNvSpPr/>
          <p:nvPr/>
        </p:nvSpPr>
        <p:spPr>
          <a:xfrm>
            <a:off x="2565475" y="351530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90"/>
          <p:cNvSpPr/>
          <p:nvPr/>
        </p:nvSpPr>
        <p:spPr>
          <a:xfrm>
            <a:off x="2011300" y="3385550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90"/>
          <p:cNvSpPr/>
          <p:nvPr/>
        </p:nvSpPr>
        <p:spPr>
          <a:xfrm>
            <a:off x="2177875" y="259835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9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9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9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90"/>
          <p:cNvSpPr/>
          <p:nvPr/>
        </p:nvSpPr>
        <p:spPr>
          <a:xfrm>
            <a:off x="1326950" y="16795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90"/>
          <p:cNvSpPr/>
          <p:nvPr/>
        </p:nvSpPr>
        <p:spPr>
          <a:xfrm>
            <a:off x="1753000" y="163202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90"/>
          <p:cNvSpPr/>
          <p:nvPr/>
        </p:nvSpPr>
        <p:spPr>
          <a:xfrm>
            <a:off x="2695650" y="19744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4" name="Google Shape;3014;p90"/>
          <p:cNvGrpSpPr/>
          <p:nvPr/>
        </p:nvGrpSpPr>
        <p:grpSpPr>
          <a:xfrm>
            <a:off x="615400" y="1846200"/>
            <a:ext cx="3388475" cy="2909901"/>
            <a:chOff x="615400" y="1846200"/>
            <a:chExt cx="3388475" cy="2909901"/>
          </a:xfrm>
        </p:grpSpPr>
        <p:sp>
          <p:nvSpPr>
            <p:cNvPr id="3015" name="Google Shape;3015;p90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6" name="Google Shape;3016;p90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017" name="Google Shape;3017;p90"/>
          <p:cNvSpPr txBox="1"/>
          <p:nvPr/>
        </p:nvSpPr>
        <p:spPr>
          <a:xfrm>
            <a:off x="237650" y="3618750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3018" name="Google Shape;3018;p90"/>
          <p:cNvSpPr txBox="1"/>
          <p:nvPr/>
        </p:nvSpPr>
        <p:spPr>
          <a:xfrm>
            <a:off x="2739600" y="4099250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3019" name="Google Shape;3019;p90"/>
          <p:cNvSpPr txBox="1"/>
          <p:nvPr/>
        </p:nvSpPr>
        <p:spPr>
          <a:xfrm>
            <a:off x="369600" y="2153325"/>
            <a:ext cx="915600" cy="400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3020" name="Google Shape;3020;p90"/>
          <p:cNvSpPr/>
          <p:nvPr/>
        </p:nvSpPr>
        <p:spPr>
          <a:xfrm>
            <a:off x="5546900" y="33322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90"/>
          <p:cNvSpPr/>
          <p:nvPr/>
        </p:nvSpPr>
        <p:spPr>
          <a:xfrm>
            <a:off x="6611000" y="356067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90"/>
          <p:cNvSpPr/>
          <p:nvPr/>
        </p:nvSpPr>
        <p:spPr>
          <a:xfrm>
            <a:off x="6056825" y="34309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90"/>
          <p:cNvSpPr/>
          <p:nvPr/>
        </p:nvSpPr>
        <p:spPr>
          <a:xfrm>
            <a:off x="6998600" y="3037325"/>
            <a:ext cx="387600" cy="3936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90"/>
          <p:cNvSpPr/>
          <p:nvPr/>
        </p:nvSpPr>
        <p:spPr>
          <a:xfrm>
            <a:off x="6223400" y="26437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90"/>
          <p:cNvSpPr/>
          <p:nvPr/>
        </p:nvSpPr>
        <p:spPr>
          <a:xfrm>
            <a:off x="6649450" y="259622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90"/>
          <p:cNvSpPr/>
          <p:nvPr/>
        </p:nvSpPr>
        <p:spPr>
          <a:xfrm>
            <a:off x="7204500" y="2551100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90"/>
          <p:cNvSpPr/>
          <p:nvPr/>
        </p:nvSpPr>
        <p:spPr>
          <a:xfrm>
            <a:off x="7592100" y="2938675"/>
            <a:ext cx="387600" cy="393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90"/>
          <p:cNvSpPr/>
          <p:nvPr/>
        </p:nvSpPr>
        <p:spPr>
          <a:xfrm>
            <a:off x="5372475" y="17249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90"/>
          <p:cNvSpPr/>
          <p:nvPr/>
        </p:nvSpPr>
        <p:spPr>
          <a:xfrm>
            <a:off x="5798525" y="167740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90"/>
          <p:cNvSpPr/>
          <p:nvPr/>
        </p:nvSpPr>
        <p:spPr>
          <a:xfrm>
            <a:off x="6353575" y="1632275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90"/>
          <p:cNvSpPr/>
          <p:nvPr/>
        </p:nvSpPr>
        <p:spPr>
          <a:xfrm>
            <a:off x="6741175" y="2019850"/>
            <a:ext cx="387600" cy="3936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2" name="Google Shape;3032;p90"/>
          <p:cNvGrpSpPr/>
          <p:nvPr/>
        </p:nvGrpSpPr>
        <p:grpSpPr>
          <a:xfrm>
            <a:off x="4654000" y="1846200"/>
            <a:ext cx="3388475" cy="2909901"/>
            <a:chOff x="615400" y="1846200"/>
            <a:chExt cx="3388475" cy="2909901"/>
          </a:xfrm>
        </p:grpSpPr>
        <p:sp>
          <p:nvSpPr>
            <p:cNvPr id="3033" name="Google Shape;3033;p90"/>
            <p:cNvSpPr/>
            <p:nvPr/>
          </p:nvSpPr>
          <p:spPr>
            <a:xfrm>
              <a:off x="615400" y="1846200"/>
              <a:ext cx="3388475" cy="1196000"/>
            </a:xfrm>
            <a:custGeom>
              <a:rect b="b" l="l" r="r" t="t"/>
              <a:pathLst>
                <a:path extrusionOk="0" h="47840" w="135539">
                  <a:moveTo>
                    <a:pt x="0" y="44977"/>
                  </a:moveTo>
                  <a:cubicBezTo>
                    <a:pt x="19787" y="33665"/>
                    <a:pt x="43160" y="22084"/>
                    <a:pt x="65642" y="25831"/>
                  </a:cubicBezTo>
                  <a:cubicBezTo>
                    <a:pt x="70187" y="26589"/>
                    <a:pt x="74820" y="29477"/>
                    <a:pt x="77190" y="33429"/>
                  </a:cubicBezTo>
                  <a:cubicBezTo>
                    <a:pt x="79237" y="36843"/>
                    <a:pt x="78181" y="41564"/>
                    <a:pt x="80229" y="44977"/>
                  </a:cubicBezTo>
                  <a:cubicBezTo>
                    <a:pt x="82551" y="48847"/>
                    <a:pt x="89149" y="47846"/>
                    <a:pt x="93601" y="47104"/>
                  </a:cubicBezTo>
                  <a:cubicBezTo>
                    <a:pt x="101414" y="45802"/>
                    <a:pt x="98033" y="31709"/>
                    <a:pt x="102110" y="24919"/>
                  </a:cubicBezTo>
                  <a:cubicBezTo>
                    <a:pt x="109264" y="13003"/>
                    <a:pt x="127196" y="11115"/>
                    <a:pt x="135539" y="0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34" name="Google Shape;3034;p90"/>
            <p:cNvSpPr/>
            <p:nvPr/>
          </p:nvSpPr>
          <p:spPr>
            <a:xfrm>
              <a:off x="1850675" y="2992250"/>
              <a:ext cx="800847" cy="1763851"/>
            </a:xfrm>
            <a:custGeom>
              <a:rect b="b" l="l" r="r" t="t"/>
              <a:pathLst>
                <a:path extrusionOk="0" h="69897" w="31122">
                  <a:moveTo>
                    <a:pt x="31122" y="0"/>
                  </a:moveTo>
                  <a:cubicBezTo>
                    <a:pt x="25564" y="2781"/>
                    <a:pt x="19055" y="3299"/>
                    <a:pt x="13496" y="6078"/>
                  </a:cubicBezTo>
                  <a:cubicBezTo>
                    <a:pt x="8529" y="8561"/>
                    <a:pt x="5418" y="14071"/>
                    <a:pt x="3163" y="19146"/>
                  </a:cubicBezTo>
                  <a:cubicBezTo>
                    <a:pt x="-3705" y="34606"/>
                    <a:pt x="2860" y="52980"/>
                    <a:pt x="2860" y="69897"/>
                  </a:cubicBez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035" name="Google Shape;3035;p90"/>
          <p:cNvSpPr txBox="1"/>
          <p:nvPr/>
        </p:nvSpPr>
        <p:spPr>
          <a:xfrm>
            <a:off x="4849575" y="2935375"/>
            <a:ext cx="915600" cy="400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</p:txBody>
      </p:sp>
      <p:sp>
        <p:nvSpPr>
          <p:cNvPr id="3036" name="Google Shape;3036;p90"/>
          <p:cNvSpPr txBox="1"/>
          <p:nvPr/>
        </p:nvSpPr>
        <p:spPr>
          <a:xfrm>
            <a:off x="7624550" y="2502425"/>
            <a:ext cx="9156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</p:txBody>
      </p:sp>
      <p:sp>
        <p:nvSpPr>
          <p:cNvPr id="3037" name="Google Shape;3037;p90"/>
          <p:cNvSpPr txBox="1"/>
          <p:nvPr/>
        </p:nvSpPr>
        <p:spPr>
          <a:xfrm>
            <a:off x="5792825" y="2071251"/>
            <a:ext cx="915600" cy="364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GREEN</a:t>
            </a:r>
            <a:endParaRPr b="1"/>
          </a:p>
        </p:txBody>
      </p:sp>
      <p:sp>
        <p:nvSpPr>
          <p:cNvPr id="3038" name="Google Shape;3038;p90"/>
          <p:cNvSpPr txBox="1"/>
          <p:nvPr>
            <p:ph idx="1" type="body"/>
          </p:nvPr>
        </p:nvSpPr>
        <p:spPr>
          <a:xfrm>
            <a:off x="5153775" y="934763"/>
            <a:ext cx="3024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Real-world accuracy ~ 67%</a:t>
            </a:r>
            <a:endParaRPr/>
          </a:p>
        </p:txBody>
      </p:sp>
      <p:sp>
        <p:nvSpPr>
          <p:cNvPr id="3039" name="Google Shape;3039;p9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40" name="Google Shape;3040;p90"/>
          <p:cNvGrpSpPr/>
          <p:nvPr/>
        </p:nvGrpSpPr>
        <p:grpSpPr>
          <a:xfrm>
            <a:off x="5502500" y="2502810"/>
            <a:ext cx="2521125" cy="1271375"/>
            <a:chOff x="5502500" y="2502810"/>
            <a:chExt cx="2521125" cy="1271375"/>
          </a:xfrm>
        </p:grpSpPr>
        <p:sp>
          <p:nvSpPr>
            <p:cNvPr id="3041" name="Google Shape;3041;p90"/>
            <p:cNvSpPr/>
            <p:nvPr/>
          </p:nvSpPr>
          <p:spPr>
            <a:xfrm>
              <a:off x="5502500" y="32839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90"/>
            <p:cNvSpPr/>
            <p:nvPr/>
          </p:nvSpPr>
          <p:spPr>
            <a:xfrm>
              <a:off x="6610875" y="2548185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90"/>
            <p:cNvSpPr/>
            <p:nvPr/>
          </p:nvSpPr>
          <p:spPr>
            <a:xfrm>
              <a:off x="7160100" y="2502810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90"/>
            <p:cNvSpPr/>
            <p:nvPr/>
          </p:nvSpPr>
          <p:spPr>
            <a:xfrm>
              <a:off x="7547225" y="2889398"/>
              <a:ext cx="476400" cy="4902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5" name="Google Shape;3045;p90"/>
          <p:cNvSpPr txBox="1"/>
          <p:nvPr>
            <p:ph idx="1" type="body"/>
          </p:nvPr>
        </p:nvSpPr>
        <p:spPr>
          <a:xfrm>
            <a:off x="164425" y="934775"/>
            <a:ext cx="422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Trained Model with 100% test accuracy.</a:t>
            </a:r>
            <a:endParaRPr/>
          </a:p>
        </p:txBody>
      </p:sp>
      <p:sp>
        <p:nvSpPr>
          <p:cNvPr id="3046" name="Google Shape;3046;p90"/>
          <p:cNvSpPr/>
          <p:nvPr/>
        </p:nvSpPr>
        <p:spPr>
          <a:xfrm>
            <a:off x="2603925" y="2550850"/>
            <a:ext cx="387600" cy="393600"/>
          </a:xfrm>
          <a:prstGeom prst="ellipse">
            <a:avLst/>
          </a:prstGeom>
          <a:solidFill>
            <a:srgbClr val="38761D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90"/>
          <p:cNvSpPr/>
          <p:nvPr/>
        </p:nvSpPr>
        <p:spPr>
          <a:xfrm>
            <a:off x="3158975" y="2505725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90"/>
          <p:cNvSpPr/>
          <p:nvPr/>
        </p:nvSpPr>
        <p:spPr>
          <a:xfrm>
            <a:off x="3546575" y="2893300"/>
            <a:ext cx="387600" cy="393600"/>
          </a:xfrm>
          <a:prstGeom prst="ellipse">
            <a:avLst/>
          </a:prstGeom>
          <a:solidFill>
            <a:srgbClr val="0B5394"/>
          </a:solidFill>
          <a:ln cap="flat" cmpd="sng" w="762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90"/>
          <p:cNvSpPr/>
          <p:nvPr/>
        </p:nvSpPr>
        <p:spPr>
          <a:xfrm>
            <a:off x="2890801" y="1753902"/>
            <a:ext cx="2907600" cy="16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benchmark on a </a:t>
            </a:r>
            <a:r>
              <a:rPr lang="en" u="sng"/>
              <a:t>corrected test set</a:t>
            </a:r>
            <a:endParaRPr u="sng"/>
          </a:p>
        </p:txBody>
      </p:sp>
      <p:grpSp>
        <p:nvGrpSpPr>
          <p:cNvPr id="3050" name="Google Shape;3050;p90"/>
          <p:cNvGrpSpPr/>
          <p:nvPr/>
        </p:nvGrpSpPr>
        <p:grpSpPr>
          <a:xfrm>
            <a:off x="2150100" y="900075"/>
            <a:ext cx="6012475" cy="535925"/>
            <a:chOff x="2150100" y="900075"/>
            <a:chExt cx="6012475" cy="535925"/>
          </a:xfrm>
        </p:grpSpPr>
        <p:sp>
          <p:nvSpPr>
            <p:cNvPr id="3051" name="Google Shape;3051;p90"/>
            <p:cNvSpPr/>
            <p:nvPr/>
          </p:nvSpPr>
          <p:spPr>
            <a:xfrm>
              <a:off x="2150100" y="904100"/>
              <a:ext cx="22716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90"/>
            <p:cNvSpPr/>
            <p:nvPr/>
          </p:nvSpPr>
          <p:spPr>
            <a:xfrm>
              <a:off x="4932175" y="900075"/>
              <a:ext cx="3230400" cy="531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9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</a:t>
            </a:r>
            <a:endParaRPr/>
          </a:p>
        </p:txBody>
      </p:sp>
      <p:sp>
        <p:nvSpPr>
          <p:cNvPr id="3058" name="Google Shape;3058;p9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9" name="Google Shape;30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850" y="853475"/>
            <a:ext cx="5502198" cy="40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9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1" name="Google Shape;306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74" y="1540975"/>
            <a:ext cx="3643752" cy="2946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2" name="Google Shape;3062;p91"/>
          <p:cNvGrpSpPr/>
          <p:nvPr/>
        </p:nvGrpSpPr>
        <p:grpSpPr>
          <a:xfrm>
            <a:off x="3274950" y="1572975"/>
            <a:ext cx="796200" cy="1785625"/>
            <a:chOff x="3274950" y="1572975"/>
            <a:chExt cx="796200" cy="1785625"/>
          </a:xfrm>
        </p:grpSpPr>
        <p:cxnSp>
          <p:nvCxnSpPr>
            <p:cNvPr id="3063" name="Google Shape;3063;p91"/>
            <p:cNvCxnSpPr/>
            <p:nvPr/>
          </p:nvCxnSpPr>
          <p:spPr>
            <a:xfrm flipH="1" rot="10800000">
              <a:off x="3386675" y="1572975"/>
              <a:ext cx="525900" cy="43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64" name="Google Shape;3064;p91"/>
            <p:cNvCxnSpPr/>
            <p:nvPr/>
          </p:nvCxnSpPr>
          <p:spPr>
            <a:xfrm>
              <a:off x="3499550" y="2159000"/>
              <a:ext cx="444600" cy="28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65" name="Google Shape;3065;p91"/>
            <p:cNvCxnSpPr/>
            <p:nvPr/>
          </p:nvCxnSpPr>
          <p:spPr>
            <a:xfrm>
              <a:off x="3274950" y="2241700"/>
              <a:ext cx="796200" cy="111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66" name="Google Shape;3066;p91"/>
          <p:cNvSpPr/>
          <p:nvPr/>
        </p:nvSpPr>
        <p:spPr>
          <a:xfrm>
            <a:off x="3104650" y="1854926"/>
            <a:ext cx="547200" cy="55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6" y="0"/>
            <a:ext cx="89726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848400" y="318150"/>
            <a:ext cx="7193700" cy="120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164425" y="0"/>
            <a:ext cx="27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One correct label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128" name="Google Shape;128;p20"/>
          <p:cNvGrpSpPr/>
          <p:nvPr/>
        </p:nvGrpSpPr>
        <p:grpSpPr>
          <a:xfrm>
            <a:off x="0" y="381225"/>
            <a:ext cx="2028300" cy="1699850"/>
            <a:chOff x="0" y="381225"/>
            <a:chExt cx="2028300" cy="1699850"/>
          </a:xfrm>
        </p:grpSpPr>
        <p:cxnSp>
          <p:nvCxnSpPr>
            <p:cNvPr id="129" name="Google Shape;129;p20"/>
            <p:cNvCxnSpPr/>
            <p:nvPr/>
          </p:nvCxnSpPr>
          <p:spPr>
            <a:xfrm flipH="1" rot="10800000">
              <a:off x="602875" y="381225"/>
              <a:ext cx="134400" cy="1198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" name="Google Shape;130;p20"/>
            <p:cNvSpPr txBox="1"/>
            <p:nvPr/>
          </p:nvSpPr>
          <p:spPr>
            <a:xfrm>
              <a:off x="0" y="1680875"/>
              <a:ext cx="2028300" cy="40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Focus of this lecture.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131" name="Google Shape;131;p20"/>
          <p:cNvSpPr txBox="1"/>
          <p:nvPr/>
        </p:nvSpPr>
        <p:spPr>
          <a:xfrm>
            <a:off x="50125" y="4650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Examples from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https://labelerrors.com/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92"/>
          <p:cNvSpPr txBox="1"/>
          <p:nvPr>
            <p:ph type="title"/>
          </p:nvPr>
        </p:nvSpPr>
        <p:spPr>
          <a:xfrm>
            <a:off x="508000" y="203175"/>
            <a:ext cx="860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Correcting the test sets</a:t>
            </a:r>
            <a:endParaRPr/>
          </a:p>
        </p:txBody>
      </p:sp>
      <p:sp>
        <p:nvSpPr>
          <p:cNvPr id="3072" name="Google Shape;3072;p9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73" name="Google Shape;3073;p92"/>
          <p:cNvGrpSpPr/>
          <p:nvPr/>
        </p:nvGrpSpPr>
        <p:grpSpPr>
          <a:xfrm>
            <a:off x="553212" y="966628"/>
            <a:ext cx="4522205" cy="3656711"/>
            <a:chOff x="2084263" y="862800"/>
            <a:chExt cx="4975471" cy="4023228"/>
          </a:xfrm>
        </p:grpSpPr>
        <p:pic>
          <p:nvPicPr>
            <p:cNvPr id="3074" name="Google Shape;3074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84263" y="862800"/>
              <a:ext cx="4975471" cy="4023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5" name="Google Shape;3075;p92"/>
            <p:cNvSpPr/>
            <p:nvPr/>
          </p:nvSpPr>
          <p:spPr>
            <a:xfrm>
              <a:off x="6368825" y="1312325"/>
              <a:ext cx="602100" cy="612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6" name="Google Shape;3076;p92"/>
          <p:cNvSpPr txBox="1"/>
          <p:nvPr/>
        </p:nvSpPr>
        <p:spPr>
          <a:xfrm>
            <a:off x="5453850" y="1037150"/>
            <a:ext cx="3245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Correct the label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our proposed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Do nothing</a:t>
            </a:r>
            <a:r>
              <a:rPr lang="en">
                <a:solidFill>
                  <a:srgbClr val="222222"/>
                </a:solidFill>
              </a:rPr>
              <a:t> if a majority of reviewers: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 agree on the original label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Prune the example</a:t>
            </a:r>
            <a:r>
              <a:rPr lang="en">
                <a:solidFill>
                  <a:srgbClr val="222222"/>
                </a:solidFill>
              </a:rPr>
              <a:t> from the test set if the consensus is: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Neither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Both (multi-label)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</a:rPr>
              <a:t>Reviewers cannot agree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9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Errors Categorization</a:t>
            </a:r>
            <a:endParaRPr/>
          </a:p>
        </p:txBody>
      </p:sp>
      <p:sp>
        <p:nvSpPr>
          <p:cNvPr id="3082" name="Google Shape;3082;p9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9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4" name="Google Shape;30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2" y="934775"/>
            <a:ext cx="7809725" cy="35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93"/>
          <p:cNvSpPr/>
          <p:nvPr/>
        </p:nvSpPr>
        <p:spPr>
          <a:xfrm>
            <a:off x="5122325" y="1380050"/>
            <a:ext cx="1114800" cy="295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93"/>
          <p:cNvSpPr/>
          <p:nvPr/>
        </p:nvSpPr>
        <p:spPr>
          <a:xfrm>
            <a:off x="1869725" y="1380000"/>
            <a:ext cx="3217500" cy="29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93"/>
          <p:cNvSpPr/>
          <p:nvPr/>
        </p:nvSpPr>
        <p:spPr>
          <a:xfrm>
            <a:off x="6272225" y="1383350"/>
            <a:ext cx="1997100" cy="289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8" name="Google Shape;3088;p93"/>
          <p:cNvPicPr preferRelativeResize="0"/>
          <p:nvPr/>
        </p:nvPicPr>
        <p:blipFill rotWithShape="1">
          <a:blip r:embed="rId4">
            <a:alphaModFix/>
          </a:blip>
          <a:srcRect b="670" l="0" r="0" t="661"/>
          <a:stretch/>
        </p:blipFill>
        <p:spPr>
          <a:xfrm>
            <a:off x="129150" y="0"/>
            <a:ext cx="4929674" cy="2652900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</p:pic>
      <p:sp>
        <p:nvSpPr>
          <p:cNvPr id="3089" name="Google Shape;3089;p93"/>
          <p:cNvSpPr txBox="1"/>
          <p:nvPr/>
        </p:nvSpPr>
        <p:spPr>
          <a:xfrm>
            <a:off x="84675" y="3310500"/>
            <a:ext cx="5517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Remember our two questions? Now we have the tools (corrected test sets) to answer </a:t>
            </a:r>
            <a:r>
              <a:rPr b="1" lang="en" sz="1800">
                <a:solidFill>
                  <a:srgbClr val="FF0000"/>
                </a:solidFill>
              </a:rPr>
              <a:t>Q2</a:t>
            </a:r>
            <a:r>
              <a:rPr b="1" lang="en" sz="1800">
                <a:solidFill>
                  <a:schemeClr val="dk1"/>
                </a:solidFill>
              </a:rPr>
              <a:t>: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090" name="Google Shape;3090;p93"/>
          <p:cNvSpPr/>
          <p:nvPr/>
        </p:nvSpPr>
        <p:spPr>
          <a:xfrm>
            <a:off x="165764" y="1957876"/>
            <a:ext cx="4838700" cy="66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1" name="Google Shape;3091;p93"/>
          <p:cNvCxnSpPr/>
          <p:nvPr/>
        </p:nvCxnSpPr>
        <p:spPr>
          <a:xfrm rot="10800000">
            <a:off x="2617500" y="2525800"/>
            <a:ext cx="1559400" cy="122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2" name="Google Shape;3092;p93"/>
          <p:cNvSpPr/>
          <p:nvPr/>
        </p:nvSpPr>
        <p:spPr>
          <a:xfrm>
            <a:off x="176400" y="35275"/>
            <a:ext cx="4838700" cy="1862700"/>
          </a:xfrm>
          <a:prstGeom prst="rect">
            <a:avLst/>
          </a:prstGeom>
          <a:solidFill>
            <a:srgbClr val="FFFFFF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9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9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9" name="Google Shape;3099;p94"/>
          <p:cNvGrpSpPr/>
          <p:nvPr/>
        </p:nvGrpSpPr>
        <p:grpSpPr>
          <a:xfrm>
            <a:off x="11993" y="1386430"/>
            <a:ext cx="3377396" cy="2120292"/>
            <a:chOff x="1992086" y="1115249"/>
            <a:chExt cx="5011717" cy="3146301"/>
          </a:xfrm>
        </p:grpSpPr>
        <p:pic>
          <p:nvPicPr>
            <p:cNvPr id="3100" name="Google Shape;3100;p94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1" name="Google Shape;3101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2" name="Google Shape;3102;p94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94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4" name="Google Shape;3104;p94"/>
          <p:cNvSpPr txBox="1"/>
          <p:nvPr/>
        </p:nvSpPr>
        <p:spPr>
          <a:xfrm>
            <a:off x="504300" y="3555350"/>
            <a:ext cx="26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Pervasive Label Errors in Test Sets Destabilize Machine Learning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(Northcutt, Athalye, &amp; Mueller 2021)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105" name="Google Shape;310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700" y="1497850"/>
            <a:ext cx="2355238" cy="20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94"/>
          <p:cNvSpPr txBox="1"/>
          <p:nvPr/>
        </p:nvSpPr>
        <p:spPr>
          <a:xfrm>
            <a:off x="3294950" y="3555350"/>
            <a:ext cx="3062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Measuring Robustness to Natural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Distribution Shifts in Image Classificatio</a:t>
            </a:r>
            <a:r>
              <a:rPr lang="en" sz="1000"/>
              <a:t>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(Taori, Dave, Shankar, Carlini,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Recht, &amp; Schmidt, 2021)</a:t>
            </a:r>
            <a:br>
              <a:rPr lang="en" sz="1000">
                <a:solidFill>
                  <a:srgbClr val="073763"/>
                </a:solidFill>
              </a:rPr>
            </a:b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From ImageNet to Image Classification: Contextualizing Progress on Benchmarks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(Tsipras, Santurkar, Engstrom, Ilyas, Madry, 2020)</a:t>
            </a:r>
            <a:endParaRPr sz="1000">
              <a:solidFill>
                <a:srgbClr val="073763"/>
              </a:solidFill>
            </a:endParaRPr>
          </a:p>
        </p:txBody>
      </p:sp>
      <p:pic>
        <p:nvPicPr>
          <p:cNvPr id="3107" name="Google Shape;310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200" y="1525525"/>
            <a:ext cx="2832250" cy="184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94"/>
          <p:cNvSpPr txBox="1"/>
          <p:nvPr/>
        </p:nvSpPr>
        <p:spPr>
          <a:xfrm>
            <a:off x="6277125" y="3582900"/>
            <a:ext cx="283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Do ImageNet classifiers generalize to ImageNet?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(Recht, Roelofs, Schmidt, &amp; Shankar, 2019)</a:t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Why do classifier accuracies show linear trends under distribution shift?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</a:rPr>
              <a:t>(Mania &amp; Sra, 2021)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3109" name="Google Shape;3109;p94"/>
          <p:cNvSpPr/>
          <p:nvPr/>
        </p:nvSpPr>
        <p:spPr>
          <a:xfrm>
            <a:off x="6217200" y="1121825"/>
            <a:ext cx="29850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94"/>
          <p:cNvSpPr/>
          <p:nvPr/>
        </p:nvSpPr>
        <p:spPr>
          <a:xfrm>
            <a:off x="3393800" y="1121825"/>
            <a:ext cx="2793900" cy="378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94"/>
          <p:cNvSpPr txBox="1"/>
          <p:nvPr/>
        </p:nvSpPr>
        <p:spPr>
          <a:xfrm>
            <a:off x="2335400" y="2407500"/>
            <a:ext cx="4543800" cy="12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what if instead of looking at the entire validation set, we compare performance on the (much smaller) subset of examples with corrected labels?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9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 pre-trained black-box models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9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9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9" name="Google Shape;3119;p95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1606375" y="975000"/>
            <a:ext cx="5542050" cy="36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95"/>
          <p:cNvSpPr txBox="1"/>
          <p:nvPr/>
        </p:nvSpPr>
        <p:spPr>
          <a:xfrm>
            <a:off x="5562575" y="1476150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9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same finding, this time on CIFAR-10</a:t>
            </a:r>
            <a:endParaRPr/>
          </a:p>
        </p:txBody>
      </p:sp>
      <p:sp>
        <p:nvSpPr>
          <p:cNvPr id="3126" name="Google Shape;3126;p9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9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28" name="Google Shape;312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38" y="898013"/>
            <a:ext cx="6017377" cy="38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p9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9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9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6" name="Google Shape;3136;p97"/>
          <p:cNvGrpSpPr/>
          <p:nvPr/>
        </p:nvGrpSpPr>
        <p:grpSpPr>
          <a:xfrm>
            <a:off x="164442" y="1386441"/>
            <a:ext cx="3702155" cy="2324173"/>
            <a:chOff x="1992086" y="1115249"/>
            <a:chExt cx="5011717" cy="3146301"/>
          </a:xfrm>
        </p:grpSpPr>
        <p:pic>
          <p:nvPicPr>
            <p:cNvPr id="3137" name="Google Shape;3137;p97"/>
            <p:cNvPicPr preferRelativeResize="0"/>
            <p:nvPr/>
          </p:nvPicPr>
          <p:blipFill rotWithShape="1">
            <a:blip r:embed="rId3">
              <a:alphaModFix/>
            </a:blip>
            <a:srcRect b="13013" l="6006" r="0" t="0"/>
            <a:stretch/>
          </p:blipFill>
          <p:spPr>
            <a:xfrm>
              <a:off x="2293050" y="1115250"/>
              <a:ext cx="4710752" cy="314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8" name="Google Shape;3138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7529" y="1218132"/>
              <a:ext cx="269934" cy="2858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9" name="Google Shape;3139;p97"/>
            <p:cNvSpPr/>
            <p:nvPr/>
          </p:nvSpPr>
          <p:spPr>
            <a:xfrm>
              <a:off x="1992086" y="1115249"/>
              <a:ext cx="345300" cy="30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97"/>
            <p:cNvSpPr/>
            <p:nvPr/>
          </p:nvSpPr>
          <p:spPr>
            <a:xfrm>
              <a:off x="2571880" y="1772613"/>
              <a:ext cx="68700" cy="164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41" name="Google Shape;3141;p97"/>
          <p:cNvPicPr preferRelativeResize="0"/>
          <p:nvPr/>
        </p:nvPicPr>
        <p:blipFill rotWithShape="1">
          <a:blip r:embed="rId5">
            <a:alphaModFix/>
          </a:blip>
          <a:srcRect b="2591" l="0" r="0" t="0"/>
          <a:stretch/>
        </p:blipFill>
        <p:spPr>
          <a:xfrm>
            <a:off x="4788704" y="1488390"/>
            <a:ext cx="3183071" cy="212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2" name="Google Shape;3142;p97"/>
          <p:cNvCxnSpPr/>
          <p:nvPr/>
        </p:nvCxnSpPr>
        <p:spPr>
          <a:xfrm>
            <a:off x="3866597" y="2957753"/>
            <a:ext cx="818400" cy="1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3" name="Google Shape;3143;p97"/>
          <p:cNvSpPr txBox="1"/>
          <p:nvPr/>
        </p:nvSpPr>
        <p:spPr>
          <a:xfrm>
            <a:off x="3224400" y="3312375"/>
            <a:ext cx="224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 what noise prevalence do the rankings start to change?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44" name="Google Shape;3144;p97"/>
          <p:cNvSpPr txBox="1"/>
          <p:nvPr/>
        </p:nvSpPr>
        <p:spPr>
          <a:xfrm>
            <a:off x="1610200" y="2711950"/>
            <a:ext cx="20235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2.9% noise prevalence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~50k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45" name="Google Shape;3145;p97"/>
          <p:cNvSpPr txBox="1"/>
          <p:nvPr/>
        </p:nvSpPr>
        <p:spPr>
          <a:xfrm>
            <a:off x="5363750" y="2711950"/>
            <a:ext cx="2082600" cy="615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100% noise prevalence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~1.5k examples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46" name="Google Shape;3146;p97"/>
          <p:cNvSpPr/>
          <p:nvPr/>
        </p:nvSpPr>
        <p:spPr>
          <a:xfrm>
            <a:off x="1001900" y="1622775"/>
            <a:ext cx="1192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97"/>
          <p:cNvSpPr/>
          <p:nvPr/>
        </p:nvSpPr>
        <p:spPr>
          <a:xfrm>
            <a:off x="6978850" y="1690600"/>
            <a:ext cx="818400" cy="7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8" name="Google Shape;3148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006" y="16227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9" name="Google Shape;3149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876" y="1917075"/>
            <a:ext cx="1107725" cy="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0" name="Google Shape;3150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50606" y="1362863"/>
            <a:ext cx="129825" cy="12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600" y="1622771"/>
            <a:ext cx="12982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9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Two pre-trained ImageNet models tested on original (noisy) labels</a:t>
            </a:r>
            <a:endParaRPr sz="2200"/>
          </a:p>
        </p:txBody>
      </p:sp>
      <p:sp>
        <p:nvSpPr>
          <p:cNvPr id="3157" name="Google Shape;3157;p9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58" name="Google Shape;3158;p98"/>
          <p:cNvGrpSpPr/>
          <p:nvPr/>
        </p:nvGrpSpPr>
        <p:grpSpPr>
          <a:xfrm>
            <a:off x="0" y="893067"/>
            <a:ext cx="9296403" cy="3400574"/>
            <a:chOff x="0" y="1022449"/>
            <a:chExt cx="9296403" cy="3400574"/>
          </a:xfrm>
        </p:grpSpPr>
        <p:pic>
          <p:nvPicPr>
            <p:cNvPr id="3159" name="Google Shape;3159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22449"/>
              <a:ext cx="9144003" cy="3098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0" name="Google Shape;3160;p98"/>
            <p:cNvPicPr preferRelativeResize="0"/>
            <p:nvPr/>
          </p:nvPicPr>
          <p:blipFill rotWithShape="1">
            <a:blip r:embed="rId4">
              <a:alphaModFix/>
            </a:blip>
            <a:srcRect b="0" l="0" r="0" t="91112"/>
            <a:stretch/>
          </p:blipFill>
          <p:spPr>
            <a:xfrm>
              <a:off x="152400" y="4121049"/>
              <a:ext cx="9144003" cy="301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1" name="Google Shape;3161;p98"/>
          <p:cNvSpPr txBox="1"/>
          <p:nvPr/>
        </p:nvSpPr>
        <p:spPr>
          <a:xfrm>
            <a:off x="1435925" y="2463825"/>
            <a:ext cx="2955300" cy="738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happens when we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correct the test labels</a:t>
            </a:r>
            <a:r>
              <a:rPr b="1" lang="en" sz="1800">
                <a:solidFill>
                  <a:schemeClr val="dk1"/>
                </a:solidFill>
              </a:rPr>
              <a:t>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162" name="Google Shape;3162;p98"/>
          <p:cNvSpPr/>
          <p:nvPr/>
        </p:nvSpPr>
        <p:spPr>
          <a:xfrm>
            <a:off x="237651" y="1304743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9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</p:txBody>
      </p:sp>
      <p:sp>
        <p:nvSpPr>
          <p:cNvPr id="3168" name="Google Shape;3168;p9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9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0" name="Google Shape;317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0" y="860372"/>
            <a:ext cx="9151601" cy="34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99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10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 when we correct the test set, benchmark rankings destabilize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0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0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9" name="Google Shape;317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715"/>
            <a:ext cx="9144003" cy="3420071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00"/>
          <p:cNvSpPr/>
          <p:nvPr/>
        </p:nvSpPr>
        <p:spPr>
          <a:xfrm>
            <a:off x="273501" y="1359950"/>
            <a:ext cx="302700" cy="202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00"/>
          <p:cNvSpPr/>
          <p:nvPr/>
        </p:nvSpPr>
        <p:spPr>
          <a:xfrm>
            <a:off x="1944950" y="2378025"/>
            <a:ext cx="630600" cy="55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00"/>
          <p:cNvSpPr txBox="1"/>
          <p:nvPr/>
        </p:nvSpPr>
        <p:spPr>
          <a:xfrm>
            <a:off x="5562575" y="1476150"/>
            <a:ext cx="2955300" cy="101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942975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Again we asked,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is the result is specific to ImageNet?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7" name="Google Shape;318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38" y="815475"/>
            <a:ext cx="7213573" cy="413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8" name="Google Shape;3188;p101"/>
          <p:cNvCxnSpPr/>
          <p:nvPr/>
        </p:nvCxnSpPr>
        <p:spPr>
          <a:xfrm>
            <a:off x="1717025" y="3031400"/>
            <a:ext cx="4558500" cy="668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9" name="Google Shape;3189;p101"/>
          <p:cNvSpPr/>
          <p:nvPr/>
        </p:nvSpPr>
        <p:spPr>
          <a:xfrm>
            <a:off x="853725" y="2754550"/>
            <a:ext cx="5642100" cy="217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0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story on CIFAR-10 benchmark rankings</a:t>
            </a:r>
            <a:endParaRPr/>
          </a:p>
        </p:txBody>
      </p:sp>
      <p:sp>
        <p:nvSpPr>
          <p:cNvPr id="3191" name="Google Shape;3191;p10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2" name="Google Shape;3192;p101"/>
          <p:cNvSpPr/>
          <p:nvPr/>
        </p:nvSpPr>
        <p:spPr>
          <a:xfrm>
            <a:off x="6495850" y="2332425"/>
            <a:ext cx="1473900" cy="2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3" name="Google Shape;3193;p101"/>
          <p:cNvCxnSpPr/>
          <p:nvPr/>
        </p:nvCxnSpPr>
        <p:spPr>
          <a:xfrm>
            <a:off x="1717025" y="1130625"/>
            <a:ext cx="4562400" cy="14094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4" name="Google Shape;3194;p101"/>
          <p:cNvSpPr/>
          <p:nvPr/>
        </p:nvSpPr>
        <p:spPr>
          <a:xfrm>
            <a:off x="2022575" y="2935425"/>
            <a:ext cx="849000" cy="163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lecture, you will learn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about label issues (kinds, why they matter, etc)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noise processes and types of label noise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how to find label issues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mathematical intuition for why the methods work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If time (else will present in Friday’s lecture):</a:t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how to rank data by likelihood of having a label issue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how to estimate the total number of label issues in a dataset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how to train a model on data with noisy labels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label errors in test sets and the impact on ML benchmarks</a:t>
            </a:r>
            <a:endParaRPr sz="1300"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08900" y="3689625"/>
            <a:ext cx="8378100" cy="118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O</a:t>
            </a:r>
            <a:r>
              <a:rPr b="1" lang="en" sz="2400">
                <a:solidFill>
                  <a:srgbClr val="434343"/>
                </a:solidFill>
              </a:rPr>
              <a:t>verall goal of this lecture: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434343"/>
                </a:solidFill>
              </a:rPr>
              <a:t>improve ML models trained on data with label issues</a:t>
            </a:r>
            <a:endParaRPr b="1" sz="2000"/>
          </a:p>
        </p:txBody>
      </p:sp>
      <p:sp>
        <p:nvSpPr>
          <p:cNvPr id="140" name="Google Shape;140;p21"/>
          <p:cNvSpPr txBox="1"/>
          <p:nvPr/>
        </p:nvSpPr>
        <p:spPr>
          <a:xfrm>
            <a:off x="5519175" y="1228125"/>
            <a:ext cx="377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lecture covers these two papers: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Confident learning (JAIR 2021)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Pervasive label errors (NeurIPS 2021)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102"/>
          <p:cNvSpPr txBox="1"/>
          <p:nvPr>
            <p:ph idx="1" type="body"/>
          </p:nvPr>
        </p:nvSpPr>
        <p:spPr>
          <a:xfrm>
            <a:off x="12025" y="858575"/>
            <a:ext cx="90675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Conclusions</a:t>
            </a:r>
            <a:br>
              <a:rPr b="1" lang="en" sz="2200">
                <a:solidFill>
                  <a:schemeClr val="dk1"/>
                </a:solidFill>
              </a:rPr>
            </a:br>
            <a:endParaRPr sz="1600" u="sng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Model rankings can change with just 6% increase in noise prevalence </a:t>
            </a:r>
            <a:r>
              <a:rPr lang="en" sz="1200">
                <a:solidFill>
                  <a:schemeClr val="dk1"/>
                </a:solidFill>
              </a:rPr>
              <a:t>(even in these highly-curated test sets)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ML practitioners cannot know this unless they benchmark </a:t>
            </a:r>
            <a:r>
              <a:rPr lang="en">
                <a:solidFill>
                  <a:schemeClr val="dk1"/>
                </a:solidFill>
              </a:rPr>
              <a:t>with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chemeClr val="dk1"/>
                </a:solidFill>
              </a:rPr>
              <a:t>correct</a:t>
            </a:r>
            <a:r>
              <a:rPr lang="en" u="sng">
                <a:solidFill>
                  <a:schemeClr val="dk1"/>
                </a:solidFill>
              </a:rPr>
              <a:t>ed </a:t>
            </a:r>
            <a:r>
              <a:rPr lang="en" sz="1400" u="sng">
                <a:solidFill>
                  <a:schemeClr val="dk1"/>
                </a:solidFill>
              </a:rPr>
              <a:t>test set labels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fact that simple models regularize (reduce overfitting to label noise) is not surprising. </a:t>
            </a:r>
            <a:r>
              <a:rPr lang="en" sz="1000">
                <a:solidFill>
                  <a:schemeClr val="dk1"/>
                </a:solidFill>
              </a:rPr>
              <a:t>(</a:t>
            </a:r>
            <a:r>
              <a:rPr lang="en" sz="1000">
                <a:solidFill>
                  <a:srgbClr val="1C4587"/>
                </a:solidFill>
              </a:rPr>
              <a:t>Li, Socher, &amp; Hoi, 2020</a:t>
            </a:r>
            <a:r>
              <a:rPr lang="en" sz="10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The surprise </a:t>
            </a:r>
            <a:r>
              <a:rPr lang="en">
                <a:solidFill>
                  <a:schemeClr val="dk1"/>
                </a:solidFill>
              </a:rPr>
              <a:t>--</a:t>
            </a:r>
            <a:r>
              <a:rPr lang="en" sz="1400">
                <a:solidFill>
                  <a:schemeClr val="dk1"/>
                </a:solidFill>
              </a:rPr>
              <a:t> test sets are far noisier than the ML community </a:t>
            </a:r>
            <a:r>
              <a:rPr lang="en">
                <a:solidFill>
                  <a:schemeClr val="dk1"/>
                </a:solidFill>
              </a:rPr>
              <a:t>thought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labelerrors.com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 sz="1400">
                <a:solidFill>
                  <a:schemeClr val="dk1"/>
                </a:solidFill>
              </a:rPr>
              <a:t>n ML practitioner’s </a:t>
            </a:r>
            <a:r>
              <a:rPr lang="en">
                <a:solidFill>
                  <a:schemeClr val="dk1"/>
                </a:solidFill>
              </a:rPr>
              <a:t>“best model” may underperform other models in real-world deployment.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For humans to deploy ML models with confidence -- noise in the test set must be quantified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confident learning addresses this problem with realistic sufficient conditions for finding label errors  -- and we have shown its efficacy for ten of the most popular ML benchmark test sets.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02"/>
          <p:cNvSpPr txBox="1"/>
          <p:nvPr>
            <p:ph type="title"/>
          </p:nvPr>
        </p:nvSpPr>
        <p:spPr>
          <a:xfrm>
            <a:off x="237650" y="203175"/>
            <a:ext cx="875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85200C"/>
                </a:solidFill>
              </a:rPr>
              <a:t>Are practitioners unknowingly benchmarking ML using erroneous test sets?</a:t>
            </a:r>
            <a:endParaRPr/>
          </a:p>
        </p:txBody>
      </p:sp>
      <p:sp>
        <p:nvSpPr>
          <p:cNvPr id="3201" name="Google Shape;3201;p102"/>
          <p:cNvSpPr/>
          <p:nvPr/>
        </p:nvSpPr>
        <p:spPr>
          <a:xfrm>
            <a:off x="122875" y="7144175"/>
            <a:ext cx="8757900" cy="7065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102"/>
          <p:cNvSpPr/>
          <p:nvPr/>
        </p:nvSpPr>
        <p:spPr>
          <a:xfrm>
            <a:off x="138875" y="5614800"/>
            <a:ext cx="8757900" cy="5190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10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4" name="Google Shape;3204;p102"/>
          <p:cNvSpPr/>
          <p:nvPr/>
        </p:nvSpPr>
        <p:spPr>
          <a:xfrm>
            <a:off x="195600" y="7850675"/>
            <a:ext cx="8841900" cy="4233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102"/>
          <p:cNvSpPr/>
          <p:nvPr/>
        </p:nvSpPr>
        <p:spPr>
          <a:xfrm>
            <a:off x="138875" y="6133800"/>
            <a:ext cx="8757900" cy="9246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102"/>
          <p:cNvSpPr/>
          <p:nvPr/>
        </p:nvSpPr>
        <p:spPr>
          <a:xfrm>
            <a:off x="302100" y="5218800"/>
            <a:ext cx="8841900" cy="322800"/>
          </a:xfrm>
          <a:prstGeom prst="rect">
            <a:avLst/>
          </a:prstGeom>
          <a:solidFill>
            <a:srgbClr val="FFFFFF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03"/>
          <p:cNvSpPr txBox="1"/>
          <p:nvPr>
            <p:ph type="title"/>
          </p:nvPr>
        </p:nvSpPr>
        <p:spPr>
          <a:xfrm>
            <a:off x="237650" y="203175"/>
            <a:ext cx="8906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Lab: improve a model trained with bad labels.</a:t>
            </a:r>
            <a:endParaRPr/>
          </a:p>
        </p:txBody>
      </p:sp>
      <p:sp>
        <p:nvSpPr>
          <p:cNvPr id="3212" name="Google Shape;3212;p10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0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4" name="Google Shape;3214;p103"/>
          <p:cNvPicPr preferRelativeResize="0"/>
          <p:nvPr/>
        </p:nvPicPr>
        <p:blipFill rotWithShape="1">
          <a:blip r:embed="rId3">
            <a:alphaModFix/>
          </a:blip>
          <a:srcRect b="0" l="14693" r="22938" t="0"/>
          <a:stretch/>
        </p:blipFill>
        <p:spPr>
          <a:xfrm>
            <a:off x="2526700" y="922238"/>
            <a:ext cx="4090598" cy="17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5" name="Google Shape;3215;p103"/>
          <p:cNvPicPr preferRelativeResize="0"/>
          <p:nvPr/>
        </p:nvPicPr>
        <p:blipFill rotWithShape="1">
          <a:blip r:embed="rId4">
            <a:alphaModFix/>
          </a:blip>
          <a:srcRect b="0" l="16506" r="0" t="0"/>
          <a:stretch/>
        </p:blipFill>
        <p:spPr>
          <a:xfrm>
            <a:off x="1893350" y="2822481"/>
            <a:ext cx="5595000" cy="192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04"/>
          <p:cNvSpPr txBox="1"/>
          <p:nvPr>
            <p:ph idx="1" type="body"/>
          </p:nvPr>
        </p:nvSpPr>
        <p:spPr>
          <a:xfrm>
            <a:off x="237650" y="1654500"/>
            <a:ext cx="85206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THIS SLIDE</a:t>
            </a:r>
            <a:endParaRPr sz="4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/>
              <a:t>INTENTIONALLY LEFT BLANK</a:t>
            </a:r>
            <a:endParaRPr sz="4000"/>
          </a:p>
        </p:txBody>
      </p:sp>
      <p:sp>
        <p:nvSpPr>
          <p:cNvPr id="3221" name="Google Shape;3221;p10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105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label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227" name="Google Shape;3227;p10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8" name="Google Shape;3228;p105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229" name="Google Shape;322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200" y="914014"/>
            <a:ext cx="7064776" cy="33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106"/>
          <p:cNvSpPr txBox="1"/>
          <p:nvPr>
            <p:ph type="title"/>
          </p:nvPr>
        </p:nvSpPr>
        <p:spPr>
          <a:xfrm>
            <a:off x="237650" y="203175"/>
            <a:ext cx="88518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data errors in your own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235" name="Google Shape;3235;p10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6" name="Google Shape;3236;p106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237" name="Google Shape;323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76" y="1095853"/>
            <a:ext cx="6608973" cy="31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8" name="Google Shape;3238;p106"/>
          <p:cNvSpPr/>
          <p:nvPr/>
        </p:nvSpPr>
        <p:spPr>
          <a:xfrm>
            <a:off x="1202475" y="1646975"/>
            <a:ext cx="14169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107"/>
          <p:cNvSpPr txBox="1"/>
          <p:nvPr>
            <p:ph type="title"/>
          </p:nvPr>
        </p:nvSpPr>
        <p:spPr>
          <a:xfrm>
            <a:off x="55575" y="203175"/>
            <a:ext cx="9088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consensus labels for your dataset  </a:t>
            </a:r>
            <a:r>
              <a:rPr lang="en" sz="1800"/>
              <a:t>(1 import + 1 line of code)</a:t>
            </a:r>
            <a:endParaRPr sz="1800"/>
          </a:p>
        </p:txBody>
      </p:sp>
      <p:sp>
        <p:nvSpPr>
          <p:cNvPr id="3244" name="Google Shape;3244;p10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5" name="Google Shape;3245;p107"/>
          <p:cNvSpPr txBox="1"/>
          <p:nvPr/>
        </p:nvSpPr>
        <p:spPr>
          <a:xfrm>
            <a:off x="806825" y="1568850"/>
            <a:ext cx="76200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20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https://github.com/cleanlab/cleanlab</a:t>
            </a:r>
            <a:r>
              <a:rPr lang="en" sz="2800"/>
              <a:t> </a:t>
            </a:r>
            <a:endParaRPr sz="2800"/>
          </a:p>
        </p:txBody>
      </p:sp>
      <p:pic>
        <p:nvPicPr>
          <p:cNvPr id="3246" name="Google Shape;324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501" y="982828"/>
            <a:ext cx="6792776" cy="3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7" name="Google Shape;3247;p107"/>
          <p:cNvSpPr/>
          <p:nvPr/>
        </p:nvSpPr>
        <p:spPr>
          <a:xfrm>
            <a:off x="1340325" y="2407050"/>
            <a:ext cx="23664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